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627" r:id="rId14"/>
    <p:sldId id="628" r:id="rId15"/>
    <p:sldId id="630" r:id="rId16"/>
    <p:sldId id="631" r:id="rId17"/>
    <p:sldId id="632" r:id="rId18"/>
    <p:sldId id="633" r:id="rId19"/>
    <p:sldId id="634" r:id="rId20"/>
    <p:sldId id="635" r:id="rId21"/>
    <p:sldId id="554" r:id="rId22"/>
    <p:sldId id="636" r:id="rId23"/>
    <p:sldId id="637" r:id="rId24"/>
    <p:sldId id="521" r:id="rId25"/>
    <p:sldId id="555" r:id="rId26"/>
    <p:sldId id="638" r:id="rId27"/>
    <p:sldId id="639" r:id="rId28"/>
    <p:sldId id="640" r:id="rId29"/>
    <p:sldId id="556" r:id="rId30"/>
    <p:sldId id="641" r:id="rId31"/>
    <p:sldId id="642" r:id="rId32"/>
    <p:sldId id="557" r:id="rId33"/>
    <p:sldId id="558" r:id="rId34"/>
    <p:sldId id="643" r:id="rId35"/>
    <p:sldId id="644" r:id="rId36"/>
    <p:sldId id="645" r:id="rId37"/>
    <p:sldId id="646" r:id="rId38"/>
    <p:sldId id="647" r:id="rId39"/>
    <p:sldId id="559" r:id="rId40"/>
    <p:sldId id="552" r:id="rId41"/>
    <p:sldId id="399" r:id="rId42"/>
  </p:sldIdLst>
  <p:sldSz cx="12192000" cy="6858000"/>
  <p:notesSz cx="6858000" cy="9144000"/>
  <p:custDataLst>
    <p:tags r:id="rId47"/>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080"/>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7" Type="http://schemas.openxmlformats.org/officeDocument/2006/relationships/tags" Target="tags/tag781.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57.xml"/><Relationship Id="rId8" Type="http://schemas.openxmlformats.org/officeDocument/2006/relationships/tags" Target="../tags/tag456.xml"/><Relationship Id="rId7" Type="http://schemas.openxmlformats.org/officeDocument/2006/relationships/tags" Target="../tags/tag455.xml"/><Relationship Id="rId6" Type="http://schemas.openxmlformats.org/officeDocument/2006/relationships/tags" Target="../tags/tag454.xml"/><Relationship Id="rId5" Type="http://schemas.openxmlformats.org/officeDocument/2006/relationships/tags" Target="../tags/tag453.xml"/><Relationship Id="rId4" Type="http://schemas.openxmlformats.org/officeDocument/2006/relationships/tags" Target="../tags/tag452.xml"/><Relationship Id="rId3" Type="http://schemas.openxmlformats.org/officeDocument/2006/relationships/tags" Target="../tags/tag451.xml"/><Relationship Id="rId2" Type="http://schemas.openxmlformats.org/officeDocument/2006/relationships/tags" Target="../tags/tag450.xml"/><Relationship Id="rId12" Type="http://schemas.openxmlformats.org/officeDocument/2006/relationships/slideLayout" Target="../slideLayouts/slideLayout6.xml"/><Relationship Id="rId11" Type="http://schemas.openxmlformats.org/officeDocument/2006/relationships/tags" Target="../tags/tag459.xml"/><Relationship Id="rId10" Type="http://schemas.openxmlformats.org/officeDocument/2006/relationships/tags" Target="../tags/tag458.xml"/><Relationship Id="rId1" Type="http://schemas.openxmlformats.org/officeDocument/2006/relationships/tags" Target="../tags/tag449.xml"/></Relationships>
</file>

<file path=ppt/slides/_rels/slide11.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7" Type="http://schemas.openxmlformats.org/officeDocument/2006/relationships/slideLayout" Target="../slideLayouts/slideLayout6.xml"/><Relationship Id="rId16" Type="http://schemas.openxmlformats.org/officeDocument/2006/relationships/tags" Target="../tags/tag475.xml"/><Relationship Id="rId15" Type="http://schemas.openxmlformats.org/officeDocument/2006/relationships/tags" Target="../tags/tag474.xml"/><Relationship Id="rId14" Type="http://schemas.openxmlformats.org/officeDocument/2006/relationships/tags" Target="../tags/tag473.xml"/><Relationship Id="rId13" Type="http://schemas.openxmlformats.org/officeDocument/2006/relationships/tags" Target="../tags/tag472.xml"/><Relationship Id="rId12" Type="http://schemas.openxmlformats.org/officeDocument/2006/relationships/tags" Target="../tags/tag471.xml"/><Relationship Id="rId11" Type="http://schemas.openxmlformats.org/officeDocument/2006/relationships/tags" Target="../tags/tag470.xml"/><Relationship Id="rId10" Type="http://schemas.openxmlformats.org/officeDocument/2006/relationships/tags" Target="../tags/tag469.xml"/><Relationship Id="rId1" Type="http://schemas.openxmlformats.org/officeDocument/2006/relationships/tags" Target="../tags/tag46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76.xml"/></Relationships>
</file>

<file path=ppt/slides/_rels/slide13.xml.rels><?xml version="1.0" encoding="UTF-8" standalone="yes"?>
<Relationships xmlns="http://schemas.openxmlformats.org/package/2006/relationships"><Relationship Id="rId9" Type="http://schemas.openxmlformats.org/officeDocument/2006/relationships/tags" Target="../tags/tag485.xml"/><Relationship Id="rId8" Type="http://schemas.openxmlformats.org/officeDocument/2006/relationships/tags" Target="../tags/tag484.xml"/><Relationship Id="rId7" Type="http://schemas.openxmlformats.org/officeDocument/2006/relationships/tags" Target="../tags/tag483.xml"/><Relationship Id="rId6" Type="http://schemas.openxmlformats.org/officeDocument/2006/relationships/tags" Target="../tags/tag482.xml"/><Relationship Id="rId5" Type="http://schemas.openxmlformats.org/officeDocument/2006/relationships/tags" Target="../tags/tag481.xml"/><Relationship Id="rId4" Type="http://schemas.openxmlformats.org/officeDocument/2006/relationships/tags" Target="../tags/tag480.xml"/><Relationship Id="rId3" Type="http://schemas.openxmlformats.org/officeDocument/2006/relationships/tags" Target="../tags/tag479.xml"/><Relationship Id="rId2" Type="http://schemas.openxmlformats.org/officeDocument/2006/relationships/tags" Target="../tags/tag478.xml"/><Relationship Id="rId12" Type="http://schemas.openxmlformats.org/officeDocument/2006/relationships/slideLayout" Target="../slideLayouts/slideLayout6.xml"/><Relationship Id="rId11" Type="http://schemas.openxmlformats.org/officeDocument/2006/relationships/tags" Target="../tags/tag487.xml"/><Relationship Id="rId10" Type="http://schemas.openxmlformats.org/officeDocument/2006/relationships/tags" Target="../tags/tag486.xml"/><Relationship Id="rId1" Type="http://schemas.openxmlformats.org/officeDocument/2006/relationships/tags" Target="../tags/tag477.xml"/></Relationships>
</file>

<file path=ppt/slides/_rels/slide14.xml.rels><?xml version="1.0" encoding="UTF-8" standalone="yes"?>
<Relationships xmlns="http://schemas.openxmlformats.org/package/2006/relationships"><Relationship Id="rId9" Type="http://schemas.openxmlformats.org/officeDocument/2006/relationships/tags" Target="../tags/tag496.xml"/><Relationship Id="rId8" Type="http://schemas.openxmlformats.org/officeDocument/2006/relationships/tags" Target="../tags/tag495.xml"/><Relationship Id="rId7" Type="http://schemas.openxmlformats.org/officeDocument/2006/relationships/tags" Target="../tags/tag494.xml"/><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2" Type="http://schemas.openxmlformats.org/officeDocument/2006/relationships/slideLayout" Target="../slideLayouts/slideLayout6.xml"/><Relationship Id="rId11" Type="http://schemas.openxmlformats.org/officeDocument/2006/relationships/tags" Target="../tags/tag498.xml"/><Relationship Id="rId10" Type="http://schemas.openxmlformats.org/officeDocument/2006/relationships/tags" Target="../tags/tag497.xml"/><Relationship Id="rId1" Type="http://schemas.openxmlformats.org/officeDocument/2006/relationships/tags" Target="../tags/tag488.xml"/></Relationships>
</file>

<file path=ppt/slides/_rels/slide15.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image" Target="../media/image23.png"/><Relationship Id="rId4" Type="http://schemas.openxmlformats.org/officeDocument/2006/relationships/tags" Target="../tags/tag502.xml"/><Relationship Id="rId3" Type="http://schemas.openxmlformats.org/officeDocument/2006/relationships/tags" Target="../tags/tag501.xml"/><Relationship Id="rId2" Type="http://schemas.openxmlformats.org/officeDocument/2006/relationships/tags" Target="../tags/tag500.xml"/><Relationship Id="rId16" Type="http://schemas.openxmlformats.org/officeDocument/2006/relationships/slideLayout" Target="../slideLayouts/slideLayout52.xml"/><Relationship Id="rId15" Type="http://schemas.openxmlformats.org/officeDocument/2006/relationships/tags" Target="../tags/tag511.xml"/><Relationship Id="rId14" Type="http://schemas.openxmlformats.org/officeDocument/2006/relationships/tags" Target="../tags/tag510.xml"/><Relationship Id="rId13" Type="http://schemas.openxmlformats.org/officeDocument/2006/relationships/image" Target="../media/image24.jpeg"/><Relationship Id="rId12" Type="http://schemas.openxmlformats.org/officeDocument/2006/relationships/tags" Target="../tags/tag509.xml"/><Relationship Id="rId11" Type="http://schemas.openxmlformats.org/officeDocument/2006/relationships/tags" Target="../tags/tag508.xml"/><Relationship Id="rId10" Type="http://schemas.openxmlformats.org/officeDocument/2006/relationships/tags" Target="../tags/tag507.xml"/><Relationship Id="rId1" Type="http://schemas.openxmlformats.org/officeDocument/2006/relationships/tags" Target="../tags/tag499.xml"/></Relationships>
</file>

<file path=ppt/slides/_rels/slide16.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image" Target="../media/image23.png"/><Relationship Id="rId4" Type="http://schemas.openxmlformats.org/officeDocument/2006/relationships/tags" Target="../tags/tag515.xml"/><Relationship Id="rId3" Type="http://schemas.openxmlformats.org/officeDocument/2006/relationships/tags" Target="../tags/tag514.xml"/><Relationship Id="rId2" Type="http://schemas.openxmlformats.org/officeDocument/2006/relationships/tags" Target="../tags/tag513.xml"/><Relationship Id="rId16" Type="http://schemas.openxmlformats.org/officeDocument/2006/relationships/slideLayout" Target="../slideLayouts/slideLayout6.xml"/><Relationship Id="rId15" Type="http://schemas.openxmlformats.org/officeDocument/2006/relationships/tags" Target="../tags/tag524.xml"/><Relationship Id="rId14" Type="http://schemas.openxmlformats.org/officeDocument/2006/relationships/tags" Target="../tags/tag523.xml"/><Relationship Id="rId13" Type="http://schemas.openxmlformats.org/officeDocument/2006/relationships/image" Target="../media/image24.jpeg"/><Relationship Id="rId12" Type="http://schemas.openxmlformats.org/officeDocument/2006/relationships/tags" Target="../tags/tag522.xml"/><Relationship Id="rId11" Type="http://schemas.openxmlformats.org/officeDocument/2006/relationships/tags" Target="../tags/tag521.xml"/><Relationship Id="rId10" Type="http://schemas.openxmlformats.org/officeDocument/2006/relationships/tags" Target="../tags/tag520.xml"/><Relationship Id="rId1" Type="http://schemas.openxmlformats.org/officeDocument/2006/relationships/tags" Target="../tags/tag5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25.xml"/></Relationships>
</file>

<file path=ppt/slides/_rels/slide18.xml.rels><?xml version="1.0" encoding="UTF-8" standalone="yes"?>
<Relationships xmlns="http://schemas.openxmlformats.org/package/2006/relationships"><Relationship Id="rId9" Type="http://schemas.openxmlformats.org/officeDocument/2006/relationships/tags" Target="../tags/tag534.xml"/><Relationship Id="rId8" Type="http://schemas.openxmlformats.org/officeDocument/2006/relationships/tags" Target="../tags/tag533.xml"/><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tags" Target="../tags/tag530.xml"/><Relationship Id="rId4" Type="http://schemas.openxmlformats.org/officeDocument/2006/relationships/tags" Target="../tags/tag529.xml"/><Relationship Id="rId3" Type="http://schemas.openxmlformats.org/officeDocument/2006/relationships/tags" Target="../tags/tag528.xml"/><Relationship Id="rId2" Type="http://schemas.openxmlformats.org/officeDocument/2006/relationships/tags" Target="../tags/tag527.xml"/><Relationship Id="rId12" Type="http://schemas.openxmlformats.org/officeDocument/2006/relationships/slideLayout" Target="../slideLayouts/slideLayout52.xml"/><Relationship Id="rId11" Type="http://schemas.openxmlformats.org/officeDocument/2006/relationships/tags" Target="../tags/tag536.xml"/><Relationship Id="rId10" Type="http://schemas.openxmlformats.org/officeDocument/2006/relationships/tags" Target="../tags/tag535.xml"/><Relationship Id="rId1" Type="http://schemas.openxmlformats.org/officeDocument/2006/relationships/tags" Target="../tags/tag526.xml"/></Relationships>
</file>

<file path=ppt/slides/_rels/slide19.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 Type="http://schemas.openxmlformats.org/officeDocument/2006/relationships/tags" Target="../tags/tag538.xml"/><Relationship Id="rId12" Type="http://schemas.openxmlformats.org/officeDocument/2006/relationships/slideLayout" Target="../slideLayouts/slideLayout6.xml"/><Relationship Id="rId11" Type="http://schemas.openxmlformats.org/officeDocument/2006/relationships/tags" Target="../tags/tag547.xml"/><Relationship Id="rId10" Type="http://schemas.openxmlformats.org/officeDocument/2006/relationships/tags" Target="../tags/tag546.xml"/><Relationship Id="rId1" Type="http://schemas.openxmlformats.org/officeDocument/2006/relationships/tags" Target="../tags/tag537.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2" Type="http://schemas.openxmlformats.org/officeDocument/2006/relationships/slideLayout" Target="../slideLayouts/slideLayout7.xml"/><Relationship Id="rId31" Type="http://schemas.openxmlformats.org/officeDocument/2006/relationships/tags" Target="../tags/tag578.xml"/><Relationship Id="rId30" Type="http://schemas.openxmlformats.org/officeDocument/2006/relationships/tags" Target="../tags/tag577.xml"/><Relationship Id="rId3" Type="http://schemas.openxmlformats.org/officeDocument/2006/relationships/tags" Target="../tags/tag550.xml"/><Relationship Id="rId29" Type="http://schemas.openxmlformats.org/officeDocument/2006/relationships/tags" Target="../tags/tag576.xml"/><Relationship Id="rId28" Type="http://schemas.openxmlformats.org/officeDocument/2006/relationships/tags" Target="../tags/tag575.xml"/><Relationship Id="rId27" Type="http://schemas.openxmlformats.org/officeDocument/2006/relationships/tags" Target="../tags/tag574.xml"/><Relationship Id="rId26" Type="http://schemas.openxmlformats.org/officeDocument/2006/relationships/tags" Target="../tags/tag573.xml"/><Relationship Id="rId25" Type="http://schemas.openxmlformats.org/officeDocument/2006/relationships/tags" Target="../tags/tag572.xml"/><Relationship Id="rId24" Type="http://schemas.openxmlformats.org/officeDocument/2006/relationships/tags" Target="../tags/tag571.xml"/><Relationship Id="rId23" Type="http://schemas.openxmlformats.org/officeDocument/2006/relationships/tags" Target="../tags/tag570.xml"/><Relationship Id="rId22" Type="http://schemas.openxmlformats.org/officeDocument/2006/relationships/tags" Target="../tags/tag569.xml"/><Relationship Id="rId21" Type="http://schemas.openxmlformats.org/officeDocument/2006/relationships/tags" Target="../tags/tag568.xml"/><Relationship Id="rId20" Type="http://schemas.openxmlformats.org/officeDocument/2006/relationships/tags" Target="../tags/tag567.xml"/><Relationship Id="rId2" Type="http://schemas.openxmlformats.org/officeDocument/2006/relationships/tags" Target="../tags/tag549.xml"/><Relationship Id="rId19" Type="http://schemas.openxmlformats.org/officeDocument/2006/relationships/tags" Target="../tags/tag566.xml"/><Relationship Id="rId18" Type="http://schemas.openxmlformats.org/officeDocument/2006/relationships/tags" Target="../tags/tag565.xml"/><Relationship Id="rId17" Type="http://schemas.openxmlformats.org/officeDocument/2006/relationships/tags" Target="../tags/tag564.xml"/><Relationship Id="rId16" Type="http://schemas.openxmlformats.org/officeDocument/2006/relationships/tags" Target="../tags/tag563.xml"/><Relationship Id="rId15" Type="http://schemas.openxmlformats.org/officeDocument/2006/relationships/tags" Target="../tags/tag562.xml"/><Relationship Id="rId14" Type="http://schemas.openxmlformats.org/officeDocument/2006/relationships/tags" Target="../tags/tag561.xml"/><Relationship Id="rId13" Type="http://schemas.openxmlformats.org/officeDocument/2006/relationships/tags" Target="../tags/tag560.xml"/><Relationship Id="rId12" Type="http://schemas.openxmlformats.org/officeDocument/2006/relationships/tags" Target="../tags/tag559.xml"/><Relationship Id="rId11" Type="http://schemas.openxmlformats.org/officeDocument/2006/relationships/tags" Target="../tags/tag558.xml"/><Relationship Id="rId10" Type="http://schemas.openxmlformats.org/officeDocument/2006/relationships/tags" Target="../tags/tag557.xml"/><Relationship Id="rId1" Type="http://schemas.openxmlformats.org/officeDocument/2006/relationships/tags" Target="../tags/tag548.xml"/></Relationships>
</file>

<file path=ppt/slides/_rels/slide21.xml.rels><?xml version="1.0" encoding="UTF-8" standalone="yes"?>
<Relationships xmlns="http://schemas.openxmlformats.org/package/2006/relationships"><Relationship Id="rId9" Type="http://schemas.openxmlformats.org/officeDocument/2006/relationships/tags" Target="../tags/tag587.xml"/><Relationship Id="rId8" Type="http://schemas.openxmlformats.org/officeDocument/2006/relationships/tags" Target="../tags/tag586.xml"/><Relationship Id="rId7" Type="http://schemas.openxmlformats.org/officeDocument/2006/relationships/tags" Target="../tags/tag585.xml"/><Relationship Id="rId6" Type="http://schemas.openxmlformats.org/officeDocument/2006/relationships/tags" Target="../tags/tag584.xml"/><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3" Type="http://schemas.openxmlformats.org/officeDocument/2006/relationships/slideLayout" Target="../slideLayouts/slideLayout6.xml"/><Relationship Id="rId22" Type="http://schemas.openxmlformats.org/officeDocument/2006/relationships/tags" Target="../tags/tag600.xml"/><Relationship Id="rId21" Type="http://schemas.openxmlformats.org/officeDocument/2006/relationships/tags" Target="../tags/tag599.xml"/><Relationship Id="rId20" Type="http://schemas.openxmlformats.org/officeDocument/2006/relationships/tags" Target="../tags/tag598.xml"/><Relationship Id="rId2" Type="http://schemas.openxmlformats.org/officeDocument/2006/relationships/tags" Target="../tags/tag580.xml"/><Relationship Id="rId19" Type="http://schemas.openxmlformats.org/officeDocument/2006/relationships/tags" Target="../tags/tag597.xml"/><Relationship Id="rId18" Type="http://schemas.openxmlformats.org/officeDocument/2006/relationships/tags" Target="../tags/tag596.xml"/><Relationship Id="rId17" Type="http://schemas.openxmlformats.org/officeDocument/2006/relationships/tags" Target="../tags/tag595.xml"/><Relationship Id="rId16" Type="http://schemas.openxmlformats.org/officeDocument/2006/relationships/tags" Target="../tags/tag594.xml"/><Relationship Id="rId15" Type="http://schemas.openxmlformats.org/officeDocument/2006/relationships/tags" Target="../tags/tag593.xml"/><Relationship Id="rId14" Type="http://schemas.openxmlformats.org/officeDocument/2006/relationships/tags" Target="../tags/tag592.xml"/><Relationship Id="rId13" Type="http://schemas.openxmlformats.org/officeDocument/2006/relationships/tags" Target="../tags/tag591.xml"/><Relationship Id="rId12" Type="http://schemas.openxmlformats.org/officeDocument/2006/relationships/tags" Target="../tags/tag590.xml"/><Relationship Id="rId11" Type="http://schemas.openxmlformats.org/officeDocument/2006/relationships/tags" Target="../tags/tag589.xml"/><Relationship Id="rId10" Type="http://schemas.openxmlformats.org/officeDocument/2006/relationships/tags" Target="../tags/tag588.xml"/><Relationship Id="rId1" Type="http://schemas.openxmlformats.org/officeDocument/2006/relationships/tags" Target="../tags/tag57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01.xml"/></Relationships>
</file>

<file path=ppt/slides/_rels/slide23.xml.rels><?xml version="1.0" encoding="UTF-8" standalone="yes"?>
<Relationships xmlns="http://schemas.openxmlformats.org/package/2006/relationships"><Relationship Id="rId9" Type="http://schemas.openxmlformats.org/officeDocument/2006/relationships/tags" Target="../tags/tag610.xml"/><Relationship Id="rId8" Type="http://schemas.openxmlformats.org/officeDocument/2006/relationships/tags" Target="../tags/tag609.xml"/><Relationship Id="rId7" Type="http://schemas.openxmlformats.org/officeDocument/2006/relationships/tags" Target="../tags/tag608.xml"/><Relationship Id="rId6" Type="http://schemas.openxmlformats.org/officeDocument/2006/relationships/tags" Target="../tags/tag607.xml"/><Relationship Id="rId5" Type="http://schemas.openxmlformats.org/officeDocument/2006/relationships/tags" Target="../tags/tag606.xml"/><Relationship Id="rId4" Type="http://schemas.openxmlformats.org/officeDocument/2006/relationships/tags" Target="../tags/tag605.xml"/><Relationship Id="rId3" Type="http://schemas.openxmlformats.org/officeDocument/2006/relationships/tags" Target="../tags/tag604.xml"/><Relationship Id="rId2" Type="http://schemas.openxmlformats.org/officeDocument/2006/relationships/tags" Target="../tags/tag603.xml"/><Relationship Id="rId12" Type="http://schemas.openxmlformats.org/officeDocument/2006/relationships/slideLayout" Target="../slideLayouts/slideLayout6.xml"/><Relationship Id="rId11" Type="http://schemas.openxmlformats.org/officeDocument/2006/relationships/tags" Target="../tags/tag612.xml"/><Relationship Id="rId10" Type="http://schemas.openxmlformats.org/officeDocument/2006/relationships/tags" Target="../tags/tag611.xml"/><Relationship Id="rId1" Type="http://schemas.openxmlformats.org/officeDocument/2006/relationships/tags" Target="../tags/tag602.xml"/></Relationships>
</file>

<file path=ppt/slides/_rels/slide24.xml.rels><?xml version="1.0" encoding="UTF-8" standalone="yes"?>
<Relationships xmlns="http://schemas.openxmlformats.org/package/2006/relationships"><Relationship Id="rId9" Type="http://schemas.openxmlformats.org/officeDocument/2006/relationships/tags" Target="../tags/tag621.xml"/><Relationship Id="rId8" Type="http://schemas.openxmlformats.org/officeDocument/2006/relationships/tags" Target="../tags/tag620.xml"/><Relationship Id="rId7" Type="http://schemas.openxmlformats.org/officeDocument/2006/relationships/tags" Target="../tags/tag619.xml"/><Relationship Id="rId6" Type="http://schemas.openxmlformats.org/officeDocument/2006/relationships/tags" Target="../tags/tag618.xml"/><Relationship Id="rId5" Type="http://schemas.openxmlformats.org/officeDocument/2006/relationships/tags" Target="../tags/tag617.xml"/><Relationship Id="rId4" Type="http://schemas.openxmlformats.org/officeDocument/2006/relationships/tags" Target="../tags/tag616.xml"/><Relationship Id="rId3" Type="http://schemas.openxmlformats.org/officeDocument/2006/relationships/tags" Target="../tags/tag615.xml"/><Relationship Id="rId21" Type="http://schemas.openxmlformats.org/officeDocument/2006/relationships/slideLayout" Target="../slideLayouts/slideLayout6.xml"/><Relationship Id="rId20" Type="http://schemas.openxmlformats.org/officeDocument/2006/relationships/tags" Target="../tags/tag632.xml"/><Relationship Id="rId2" Type="http://schemas.openxmlformats.org/officeDocument/2006/relationships/tags" Target="../tags/tag614.xml"/><Relationship Id="rId19" Type="http://schemas.openxmlformats.org/officeDocument/2006/relationships/tags" Target="../tags/tag631.xml"/><Relationship Id="rId18" Type="http://schemas.openxmlformats.org/officeDocument/2006/relationships/tags" Target="../tags/tag630.xml"/><Relationship Id="rId17" Type="http://schemas.openxmlformats.org/officeDocument/2006/relationships/tags" Target="../tags/tag629.xml"/><Relationship Id="rId16" Type="http://schemas.openxmlformats.org/officeDocument/2006/relationships/tags" Target="../tags/tag628.xml"/><Relationship Id="rId15" Type="http://schemas.openxmlformats.org/officeDocument/2006/relationships/tags" Target="../tags/tag627.xml"/><Relationship Id="rId14" Type="http://schemas.openxmlformats.org/officeDocument/2006/relationships/tags" Target="../tags/tag626.xml"/><Relationship Id="rId13" Type="http://schemas.openxmlformats.org/officeDocument/2006/relationships/tags" Target="../tags/tag625.xml"/><Relationship Id="rId12" Type="http://schemas.openxmlformats.org/officeDocument/2006/relationships/tags" Target="../tags/tag624.xml"/><Relationship Id="rId11" Type="http://schemas.openxmlformats.org/officeDocument/2006/relationships/tags" Target="../tags/tag623.xml"/><Relationship Id="rId10" Type="http://schemas.openxmlformats.org/officeDocument/2006/relationships/tags" Target="../tags/tag622.xml"/><Relationship Id="rId1" Type="http://schemas.openxmlformats.org/officeDocument/2006/relationships/tags" Target="../tags/tag613.xml"/></Relationships>
</file>

<file path=ppt/slides/_rels/slide25.xml.rels><?xml version="1.0" encoding="UTF-8" standalone="yes"?>
<Relationships xmlns="http://schemas.openxmlformats.org/package/2006/relationships"><Relationship Id="rId9" Type="http://schemas.openxmlformats.org/officeDocument/2006/relationships/tags" Target="../tags/tag641.xml"/><Relationship Id="rId8" Type="http://schemas.openxmlformats.org/officeDocument/2006/relationships/tags" Target="../tags/tag640.xml"/><Relationship Id="rId7" Type="http://schemas.openxmlformats.org/officeDocument/2006/relationships/tags" Target="../tags/tag639.xml"/><Relationship Id="rId6" Type="http://schemas.openxmlformats.org/officeDocument/2006/relationships/tags" Target="../tags/tag638.xml"/><Relationship Id="rId5" Type="http://schemas.openxmlformats.org/officeDocument/2006/relationships/tags" Target="../tags/tag637.xml"/><Relationship Id="rId4" Type="http://schemas.openxmlformats.org/officeDocument/2006/relationships/tags" Target="../tags/tag636.xml"/><Relationship Id="rId3" Type="http://schemas.openxmlformats.org/officeDocument/2006/relationships/tags" Target="../tags/tag635.xml"/><Relationship Id="rId2" Type="http://schemas.openxmlformats.org/officeDocument/2006/relationships/tags" Target="../tags/tag634.xml"/><Relationship Id="rId16" Type="http://schemas.openxmlformats.org/officeDocument/2006/relationships/slideLayout" Target="../slideLayouts/slideLayout6.xml"/><Relationship Id="rId15" Type="http://schemas.openxmlformats.org/officeDocument/2006/relationships/tags" Target="../tags/tag647.xml"/><Relationship Id="rId14" Type="http://schemas.openxmlformats.org/officeDocument/2006/relationships/tags" Target="../tags/tag646.xml"/><Relationship Id="rId13" Type="http://schemas.openxmlformats.org/officeDocument/2006/relationships/tags" Target="../tags/tag645.xml"/><Relationship Id="rId12" Type="http://schemas.openxmlformats.org/officeDocument/2006/relationships/tags" Target="../tags/tag644.xml"/><Relationship Id="rId11" Type="http://schemas.openxmlformats.org/officeDocument/2006/relationships/tags" Target="../tags/tag643.xml"/><Relationship Id="rId10" Type="http://schemas.openxmlformats.org/officeDocument/2006/relationships/tags" Target="../tags/tag642.xml"/><Relationship Id="rId1" Type="http://schemas.openxmlformats.org/officeDocument/2006/relationships/tags" Target="../tags/tag633.xml"/></Relationships>
</file>

<file path=ppt/slides/_rels/slide26.xml.rels><?xml version="1.0" encoding="UTF-8" standalone="yes"?>
<Relationships xmlns="http://schemas.openxmlformats.org/package/2006/relationships"><Relationship Id="rId9" Type="http://schemas.openxmlformats.org/officeDocument/2006/relationships/tags" Target="../tags/tag656.xml"/><Relationship Id="rId8" Type="http://schemas.openxmlformats.org/officeDocument/2006/relationships/tags" Target="../tags/tag655.xml"/><Relationship Id="rId7" Type="http://schemas.openxmlformats.org/officeDocument/2006/relationships/tags" Target="../tags/tag654.xml"/><Relationship Id="rId6" Type="http://schemas.openxmlformats.org/officeDocument/2006/relationships/tags" Target="../tags/tag653.xml"/><Relationship Id="rId5" Type="http://schemas.openxmlformats.org/officeDocument/2006/relationships/tags" Target="../tags/tag652.xml"/><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tags" Target="../tags/tag649.xml"/><Relationship Id="rId12" Type="http://schemas.openxmlformats.org/officeDocument/2006/relationships/slideLayout" Target="../slideLayouts/slideLayout6.xml"/><Relationship Id="rId11" Type="http://schemas.openxmlformats.org/officeDocument/2006/relationships/tags" Target="../tags/tag658.xml"/><Relationship Id="rId10" Type="http://schemas.openxmlformats.org/officeDocument/2006/relationships/tags" Target="../tags/tag657.xml"/><Relationship Id="rId1" Type="http://schemas.openxmlformats.org/officeDocument/2006/relationships/tags" Target="../tags/tag648.xml"/></Relationships>
</file>

<file path=ppt/slides/_rels/slide27.xml.rels><?xml version="1.0" encoding="UTF-8" standalone="yes"?>
<Relationships xmlns="http://schemas.openxmlformats.org/package/2006/relationships"><Relationship Id="rId9" Type="http://schemas.openxmlformats.org/officeDocument/2006/relationships/tags" Target="../tags/tag667.xml"/><Relationship Id="rId8" Type="http://schemas.openxmlformats.org/officeDocument/2006/relationships/tags" Target="../tags/tag666.xml"/><Relationship Id="rId7" Type="http://schemas.openxmlformats.org/officeDocument/2006/relationships/tags" Target="../tags/tag665.xml"/><Relationship Id="rId6" Type="http://schemas.openxmlformats.org/officeDocument/2006/relationships/tags" Target="../tags/tag664.xml"/><Relationship Id="rId5" Type="http://schemas.openxmlformats.org/officeDocument/2006/relationships/tags" Target="../tags/tag663.xml"/><Relationship Id="rId4" Type="http://schemas.openxmlformats.org/officeDocument/2006/relationships/tags" Target="../tags/tag662.xml"/><Relationship Id="rId3" Type="http://schemas.openxmlformats.org/officeDocument/2006/relationships/tags" Target="../tags/tag661.xml"/><Relationship Id="rId2" Type="http://schemas.openxmlformats.org/officeDocument/2006/relationships/tags" Target="../tags/tag660.xml"/><Relationship Id="rId12" Type="http://schemas.openxmlformats.org/officeDocument/2006/relationships/slideLayout" Target="../slideLayouts/slideLayout6.xml"/><Relationship Id="rId11" Type="http://schemas.openxmlformats.org/officeDocument/2006/relationships/tags" Target="../tags/tag669.xml"/><Relationship Id="rId10" Type="http://schemas.openxmlformats.org/officeDocument/2006/relationships/tags" Target="../tags/tag668.xml"/><Relationship Id="rId1" Type="http://schemas.openxmlformats.org/officeDocument/2006/relationships/tags" Target="../tags/tag659.xml"/></Relationships>
</file>

<file path=ppt/slides/_rels/slide28.xml.rels><?xml version="1.0" encoding="UTF-8" standalone="yes"?>
<Relationships xmlns="http://schemas.openxmlformats.org/package/2006/relationships"><Relationship Id="rId9" Type="http://schemas.openxmlformats.org/officeDocument/2006/relationships/tags" Target="../tags/tag678.xml"/><Relationship Id="rId8" Type="http://schemas.openxmlformats.org/officeDocument/2006/relationships/tags" Target="../tags/tag677.xml"/><Relationship Id="rId7" Type="http://schemas.openxmlformats.org/officeDocument/2006/relationships/tags" Target="../tags/tag676.xml"/><Relationship Id="rId6" Type="http://schemas.openxmlformats.org/officeDocument/2006/relationships/tags" Target="../tags/tag675.xml"/><Relationship Id="rId5" Type="http://schemas.openxmlformats.org/officeDocument/2006/relationships/tags" Target="../tags/tag674.xml"/><Relationship Id="rId4" Type="http://schemas.openxmlformats.org/officeDocument/2006/relationships/tags" Target="../tags/tag673.xml"/><Relationship Id="rId3" Type="http://schemas.openxmlformats.org/officeDocument/2006/relationships/tags" Target="../tags/tag672.xml"/><Relationship Id="rId2" Type="http://schemas.openxmlformats.org/officeDocument/2006/relationships/tags" Target="../tags/tag671.xml"/><Relationship Id="rId12" Type="http://schemas.openxmlformats.org/officeDocument/2006/relationships/slideLayout" Target="../slideLayouts/slideLayout6.xml"/><Relationship Id="rId11" Type="http://schemas.openxmlformats.org/officeDocument/2006/relationships/tags" Target="../tags/tag680.xml"/><Relationship Id="rId10" Type="http://schemas.openxmlformats.org/officeDocument/2006/relationships/tags" Target="../tags/tag679.xml"/><Relationship Id="rId1" Type="http://schemas.openxmlformats.org/officeDocument/2006/relationships/tags" Target="../tags/tag670.xml"/></Relationships>
</file>

<file path=ppt/slides/_rels/slide29.xml.rels><?xml version="1.0" encoding="UTF-8" standalone="yes"?>
<Relationships xmlns="http://schemas.openxmlformats.org/package/2006/relationships"><Relationship Id="rId9" Type="http://schemas.openxmlformats.org/officeDocument/2006/relationships/tags" Target="../tags/tag689.xml"/><Relationship Id="rId8" Type="http://schemas.openxmlformats.org/officeDocument/2006/relationships/tags" Target="../tags/tag688.xml"/><Relationship Id="rId7" Type="http://schemas.openxmlformats.org/officeDocument/2006/relationships/tags" Target="../tags/tag687.xml"/><Relationship Id="rId6" Type="http://schemas.openxmlformats.org/officeDocument/2006/relationships/tags" Target="../tags/tag686.xml"/><Relationship Id="rId5" Type="http://schemas.openxmlformats.org/officeDocument/2006/relationships/tags" Target="../tags/tag685.xml"/><Relationship Id="rId4" Type="http://schemas.openxmlformats.org/officeDocument/2006/relationships/tags" Target="../tags/tag684.xml"/><Relationship Id="rId3" Type="http://schemas.openxmlformats.org/officeDocument/2006/relationships/tags" Target="../tags/tag683.xml"/><Relationship Id="rId2" Type="http://schemas.openxmlformats.org/officeDocument/2006/relationships/tags" Target="../tags/tag682.xml"/><Relationship Id="rId12" Type="http://schemas.openxmlformats.org/officeDocument/2006/relationships/slideLayout" Target="../slideLayouts/slideLayout6.xml"/><Relationship Id="rId11" Type="http://schemas.openxmlformats.org/officeDocument/2006/relationships/tags" Target="../tags/tag691.xml"/><Relationship Id="rId10" Type="http://schemas.openxmlformats.org/officeDocument/2006/relationships/tags" Target="../tags/tag690.xml"/><Relationship Id="rId1" Type="http://schemas.openxmlformats.org/officeDocument/2006/relationships/tags" Target="../tags/tag681.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700.xml"/><Relationship Id="rId8" Type="http://schemas.openxmlformats.org/officeDocument/2006/relationships/tags" Target="../tags/tag699.xml"/><Relationship Id="rId7" Type="http://schemas.openxmlformats.org/officeDocument/2006/relationships/tags" Target="../tags/tag698.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7" Type="http://schemas.openxmlformats.org/officeDocument/2006/relationships/slideLayout" Target="../slideLayouts/slideLayout6.xml"/><Relationship Id="rId36" Type="http://schemas.openxmlformats.org/officeDocument/2006/relationships/tags" Target="../tags/tag727.xml"/><Relationship Id="rId35" Type="http://schemas.openxmlformats.org/officeDocument/2006/relationships/tags" Target="../tags/tag726.xml"/><Relationship Id="rId34" Type="http://schemas.openxmlformats.org/officeDocument/2006/relationships/tags" Target="../tags/tag725.xml"/><Relationship Id="rId33" Type="http://schemas.openxmlformats.org/officeDocument/2006/relationships/tags" Target="../tags/tag724.xml"/><Relationship Id="rId32" Type="http://schemas.openxmlformats.org/officeDocument/2006/relationships/tags" Target="../tags/tag723.xml"/><Relationship Id="rId31" Type="http://schemas.openxmlformats.org/officeDocument/2006/relationships/tags" Target="../tags/tag722.xml"/><Relationship Id="rId30" Type="http://schemas.openxmlformats.org/officeDocument/2006/relationships/tags" Target="../tags/tag721.xml"/><Relationship Id="rId3" Type="http://schemas.openxmlformats.org/officeDocument/2006/relationships/tags" Target="../tags/tag694.xml"/><Relationship Id="rId29" Type="http://schemas.openxmlformats.org/officeDocument/2006/relationships/tags" Target="../tags/tag720.xml"/><Relationship Id="rId28" Type="http://schemas.openxmlformats.org/officeDocument/2006/relationships/tags" Target="../tags/tag719.xml"/><Relationship Id="rId27" Type="http://schemas.openxmlformats.org/officeDocument/2006/relationships/tags" Target="../tags/tag718.xml"/><Relationship Id="rId26" Type="http://schemas.openxmlformats.org/officeDocument/2006/relationships/tags" Target="../tags/tag717.xml"/><Relationship Id="rId25" Type="http://schemas.openxmlformats.org/officeDocument/2006/relationships/tags" Target="../tags/tag716.xml"/><Relationship Id="rId24" Type="http://schemas.openxmlformats.org/officeDocument/2006/relationships/tags" Target="../tags/tag715.xml"/><Relationship Id="rId23" Type="http://schemas.openxmlformats.org/officeDocument/2006/relationships/tags" Target="../tags/tag714.xml"/><Relationship Id="rId22" Type="http://schemas.openxmlformats.org/officeDocument/2006/relationships/tags" Target="../tags/tag713.xml"/><Relationship Id="rId21" Type="http://schemas.openxmlformats.org/officeDocument/2006/relationships/tags" Target="../tags/tag712.xml"/><Relationship Id="rId20" Type="http://schemas.openxmlformats.org/officeDocument/2006/relationships/tags" Target="../tags/tag711.xml"/><Relationship Id="rId2" Type="http://schemas.openxmlformats.org/officeDocument/2006/relationships/tags" Target="../tags/tag693.xml"/><Relationship Id="rId19" Type="http://schemas.openxmlformats.org/officeDocument/2006/relationships/tags" Target="../tags/tag710.xml"/><Relationship Id="rId18" Type="http://schemas.openxmlformats.org/officeDocument/2006/relationships/tags" Target="../tags/tag709.xml"/><Relationship Id="rId17" Type="http://schemas.openxmlformats.org/officeDocument/2006/relationships/tags" Target="../tags/tag708.xml"/><Relationship Id="rId16" Type="http://schemas.openxmlformats.org/officeDocument/2006/relationships/tags" Target="../tags/tag707.xml"/><Relationship Id="rId15" Type="http://schemas.openxmlformats.org/officeDocument/2006/relationships/tags" Target="../tags/tag706.xml"/><Relationship Id="rId14" Type="http://schemas.openxmlformats.org/officeDocument/2006/relationships/tags" Target="../tags/tag705.xml"/><Relationship Id="rId13" Type="http://schemas.openxmlformats.org/officeDocument/2006/relationships/tags" Target="../tags/tag704.xml"/><Relationship Id="rId12" Type="http://schemas.openxmlformats.org/officeDocument/2006/relationships/tags" Target="../tags/tag703.xml"/><Relationship Id="rId11" Type="http://schemas.openxmlformats.org/officeDocument/2006/relationships/tags" Target="../tags/tag702.xml"/><Relationship Id="rId10" Type="http://schemas.openxmlformats.org/officeDocument/2006/relationships/tags" Target="../tags/tag701.xml"/><Relationship Id="rId1" Type="http://schemas.openxmlformats.org/officeDocument/2006/relationships/tags" Target="../tags/tag692.xml"/></Relationships>
</file>

<file path=ppt/slides/_rels/slide31.xml.rels><?xml version="1.0" encoding="UTF-8" standalone="yes"?>
<Relationships xmlns="http://schemas.openxmlformats.org/package/2006/relationships"><Relationship Id="rId9" Type="http://schemas.openxmlformats.org/officeDocument/2006/relationships/tags" Target="../tags/tag736.xml"/><Relationship Id="rId8" Type="http://schemas.openxmlformats.org/officeDocument/2006/relationships/tags" Target="../tags/tag735.xml"/><Relationship Id="rId7" Type="http://schemas.openxmlformats.org/officeDocument/2006/relationships/tags" Target="../tags/tag734.xml"/><Relationship Id="rId6" Type="http://schemas.openxmlformats.org/officeDocument/2006/relationships/tags" Target="../tags/tag733.xml"/><Relationship Id="rId5" Type="http://schemas.openxmlformats.org/officeDocument/2006/relationships/tags" Target="../tags/tag732.xml"/><Relationship Id="rId4" Type="http://schemas.openxmlformats.org/officeDocument/2006/relationships/tags" Target="../tags/tag731.xml"/><Relationship Id="rId3" Type="http://schemas.openxmlformats.org/officeDocument/2006/relationships/tags" Target="../tags/tag730.xml"/><Relationship Id="rId2" Type="http://schemas.openxmlformats.org/officeDocument/2006/relationships/tags" Target="../tags/tag729.xml"/><Relationship Id="rId12" Type="http://schemas.openxmlformats.org/officeDocument/2006/relationships/slideLayout" Target="../slideLayouts/slideLayout6.xml"/><Relationship Id="rId11" Type="http://schemas.openxmlformats.org/officeDocument/2006/relationships/tags" Target="../tags/tag738.xml"/><Relationship Id="rId10" Type="http://schemas.openxmlformats.org/officeDocument/2006/relationships/tags" Target="../tags/tag737.xml"/><Relationship Id="rId1" Type="http://schemas.openxmlformats.org/officeDocument/2006/relationships/tags" Target="../tags/tag728.xml"/></Relationships>
</file>

<file path=ppt/slides/_rels/slide32.xml.rels><?xml version="1.0" encoding="UTF-8" standalone="yes"?>
<Relationships xmlns="http://schemas.openxmlformats.org/package/2006/relationships"><Relationship Id="rId9" Type="http://schemas.openxmlformats.org/officeDocument/2006/relationships/tags" Target="../tags/tag747.xml"/><Relationship Id="rId8" Type="http://schemas.openxmlformats.org/officeDocument/2006/relationships/tags" Target="../tags/tag746.xml"/><Relationship Id="rId7" Type="http://schemas.openxmlformats.org/officeDocument/2006/relationships/tags" Target="../tags/tag745.xml"/><Relationship Id="rId6" Type="http://schemas.openxmlformats.org/officeDocument/2006/relationships/tags" Target="../tags/tag744.xml"/><Relationship Id="rId5" Type="http://schemas.openxmlformats.org/officeDocument/2006/relationships/tags" Target="../tags/tag743.xml"/><Relationship Id="rId4" Type="http://schemas.openxmlformats.org/officeDocument/2006/relationships/tags" Target="../tags/tag742.xml"/><Relationship Id="rId3" Type="http://schemas.openxmlformats.org/officeDocument/2006/relationships/tags" Target="../tags/tag741.xml"/><Relationship Id="rId21" Type="http://schemas.openxmlformats.org/officeDocument/2006/relationships/slideLayout" Target="../slideLayouts/slideLayout6.xml"/><Relationship Id="rId20" Type="http://schemas.openxmlformats.org/officeDocument/2006/relationships/tags" Target="../tags/tag758.xml"/><Relationship Id="rId2" Type="http://schemas.openxmlformats.org/officeDocument/2006/relationships/tags" Target="../tags/tag740.xml"/><Relationship Id="rId19" Type="http://schemas.openxmlformats.org/officeDocument/2006/relationships/tags" Target="../tags/tag757.xml"/><Relationship Id="rId18" Type="http://schemas.openxmlformats.org/officeDocument/2006/relationships/tags" Target="../tags/tag756.xml"/><Relationship Id="rId17" Type="http://schemas.openxmlformats.org/officeDocument/2006/relationships/tags" Target="../tags/tag755.xml"/><Relationship Id="rId16" Type="http://schemas.openxmlformats.org/officeDocument/2006/relationships/tags" Target="../tags/tag754.xml"/><Relationship Id="rId15" Type="http://schemas.openxmlformats.org/officeDocument/2006/relationships/tags" Target="../tags/tag753.xml"/><Relationship Id="rId14" Type="http://schemas.openxmlformats.org/officeDocument/2006/relationships/tags" Target="../tags/tag752.xml"/><Relationship Id="rId13" Type="http://schemas.openxmlformats.org/officeDocument/2006/relationships/tags" Target="../tags/tag751.xml"/><Relationship Id="rId12" Type="http://schemas.openxmlformats.org/officeDocument/2006/relationships/tags" Target="../tags/tag750.xml"/><Relationship Id="rId11" Type="http://schemas.openxmlformats.org/officeDocument/2006/relationships/tags" Target="../tags/tag749.xml"/><Relationship Id="rId10" Type="http://schemas.openxmlformats.org/officeDocument/2006/relationships/tags" Target="../tags/tag748.xml"/><Relationship Id="rId1" Type="http://schemas.openxmlformats.org/officeDocument/2006/relationships/tags" Target="../tags/tag739.xml"/></Relationships>
</file>

<file path=ppt/slides/_rels/slide33.xml.rels><?xml version="1.0" encoding="UTF-8" standalone="yes"?>
<Relationships xmlns="http://schemas.openxmlformats.org/package/2006/relationships"><Relationship Id="rId9" Type="http://schemas.openxmlformats.org/officeDocument/2006/relationships/tags" Target="../tags/tag766.xml"/><Relationship Id="rId8" Type="http://schemas.openxmlformats.org/officeDocument/2006/relationships/tags" Target="../tags/tag765.xml"/><Relationship Id="rId7" Type="http://schemas.openxmlformats.org/officeDocument/2006/relationships/image" Target="../media/image25.jpeg"/><Relationship Id="rId6" Type="http://schemas.openxmlformats.org/officeDocument/2006/relationships/tags" Target="../tags/tag764.xml"/><Relationship Id="rId5" Type="http://schemas.openxmlformats.org/officeDocument/2006/relationships/tags" Target="../tags/tag763.xml"/><Relationship Id="rId4" Type="http://schemas.openxmlformats.org/officeDocument/2006/relationships/tags" Target="../tags/tag762.xml"/><Relationship Id="rId3" Type="http://schemas.openxmlformats.org/officeDocument/2006/relationships/tags" Target="../tags/tag761.xml"/><Relationship Id="rId2" Type="http://schemas.openxmlformats.org/officeDocument/2006/relationships/tags" Target="../tags/tag760.xml"/><Relationship Id="rId13" Type="http://schemas.openxmlformats.org/officeDocument/2006/relationships/slideLayout" Target="../slideLayouts/slideLayout6.xml"/><Relationship Id="rId12" Type="http://schemas.openxmlformats.org/officeDocument/2006/relationships/tags" Target="../tags/tag768.xml"/><Relationship Id="rId11" Type="http://schemas.openxmlformats.org/officeDocument/2006/relationships/tags" Target="../tags/tag767.xml"/><Relationship Id="rId10" Type="http://schemas.openxmlformats.org/officeDocument/2006/relationships/image" Target="../media/image26.jpeg"/><Relationship Id="rId1" Type="http://schemas.openxmlformats.org/officeDocument/2006/relationships/tags" Target="../tags/tag759.xml"/></Relationships>
</file>

<file path=ppt/slides/_rels/slide34.xml.rels><?xml version="1.0" encoding="UTF-8" standalone="yes"?>
<Relationships xmlns="http://schemas.openxmlformats.org/package/2006/relationships"><Relationship Id="rId9" Type="http://schemas.openxmlformats.org/officeDocument/2006/relationships/tags" Target="../tags/tag777.xml"/><Relationship Id="rId8" Type="http://schemas.openxmlformats.org/officeDocument/2006/relationships/tags" Target="../tags/tag776.xml"/><Relationship Id="rId7" Type="http://schemas.openxmlformats.org/officeDocument/2006/relationships/tags" Target="../tags/tag775.xml"/><Relationship Id="rId6" Type="http://schemas.openxmlformats.org/officeDocument/2006/relationships/tags" Target="../tags/tag774.xml"/><Relationship Id="rId5" Type="http://schemas.openxmlformats.org/officeDocument/2006/relationships/tags" Target="../tags/tag773.xml"/><Relationship Id="rId4" Type="http://schemas.openxmlformats.org/officeDocument/2006/relationships/tags" Target="../tags/tag772.xml"/><Relationship Id="rId3" Type="http://schemas.openxmlformats.org/officeDocument/2006/relationships/tags" Target="../tags/tag771.xml"/><Relationship Id="rId2" Type="http://schemas.openxmlformats.org/officeDocument/2006/relationships/tags" Target="../tags/tag770.xml"/><Relationship Id="rId12" Type="http://schemas.openxmlformats.org/officeDocument/2006/relationships/slideLayout" Target="../slideLayouts/slideLayout52.xml"/><Relationship Id="rId11" Type="http://schemas.openxmlformats.org/officeDocument/2006/relationships/tags" Target="../tags/tag778.xml"/><Relationship Id="rId10" Type="http://schemas.openxmlformats.org/officeDocument/2006/relationships/image" Target="../media/image27.png"/><Relationship Id="rId1" Type="http://schemas.openxmlformats.org/officeDocument/2006/relationships/tags" Target="../tags/tag769.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1.xml"/><Relationship Id="rId2" Type="http://schemas.openxmlformats.org/officeDocument/2006/relationships/tags" Target="../tags/tag780.xml"/><Relationship Id="rId1" Type="http://schemas.openxmlformats.org/officeDocument/2006/relationships/tags" Target="../tags/tag779.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3" Type="http://schemas.openxmlformats.org/officeDocument/2006/relationships/slideLayout" Target="../slideLayouts/slideLayout6.xml"/><Relationship Id="rId12" Type="http://schemas.openxmlformats.org/officeDocument/2006/relationships/tags" Target="../tags/tag426.xml"/><Relationship Id="rId11" Type="http://schemas.openxmlformats.org/officeDocument/2006/relationships/image" Target="../media/image21.png"/><Relationship Id="rId10" Type="http://schemas.openxmlformats.org/officeDocument/2006/relationships/tags" Target="../tags/tag425.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3" Type="http://schemas.openxmlformats.org/officeDocument/2006/relationships/slideLayout" Target="../slideLayouts/slideLayout6.xml"/><Relationship Id="rId12" Type="http://schemas.openxmlformats.org/officeDocument/2006/relationships/tags" Target="../tags/tag437.xml"/><Relationship Id="rId11" Type="http://schemas.openxmlformats.org/officeDocument/2006/relationships/image" Target="../media/image22.png"/><Relationship Id="rId10" Type="http://schemas.openxmlformats.org/officeDocument/2006/relationships/tags" Target="../tags/tag436.xml"/><Relationship Id="rId1" Type="http://schemas.openxmlformats.org/officeDocument/2006/relationships/tags" Target="../tags/tag427.xml"/></Relationships>
</file>

<file path=ppt/slides/_rels/slide9.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2" Type="http://schemas.openxmlformats.org/officeDocument/2006/relationships/slideLayout" Target="../slideLayouts/slideLayout6.xml"/><Relationship Id="rId11" Type="http://schemas.openxmlformats.org/officeDocument/2006/relationships/tags" Target="../tags/tag448.xml"/><Relationship Id="rId10" Type="http://schemas.openxmlformats.org/officeDocument/2006/relationships/tags" Target="../tags/tag447.xml"/><Relationship Id="rId1" Type="http://schemas.openxmlformats.org/officeDocument/2006/relationships/tags" Target="../tags/tag4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839470" y="2852420"/>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项目四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货币供求与货币政策</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50010" y="2060575"/>
            <a:ext cx="905446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西方国家对货币的统计指标中，货币的范围不仅包括流通中的纸币和辅币，而且包括银行存款，甚至包括有价证券等。通常我们将被排除在货币定义之外，但又和货币定义颇为相似的如银行存款、有价证券等称为准货币。许多经济学家普遍认为，流通中的纸币或辅币是通货，它们只是货币的一部分，而不是货币的全部。货币包含的范围要比通货大得多，因此货币可以划分为许多层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所谓货币层次，是指不同范围的货币概念，即根据变现能力的强弱所划分的特定类型。</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二、货币层次的划分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三、国家信用</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5" name="矩形 4"/>
          <p:cNvSpPr/>
          <p:nvPr>
            <p:custDataLst>
              <p:tags r:id="rId4"/>
            </p:custDataLst>
          </p:nvPr>
        </p:nvSpPr>
        <p:spPr bwMode="gray">
          <a:xfrm>
            <a:off x="985520" y="1999933"/>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5"/>
            </p:custDataLst>
          </p:nvPr>
        </p:nvSpPr>
        <p:spPr bwMode="gray">
          <a:xfrm>
            <a:off x="985520" y="2914333"/>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985520" y="2128520"/>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（一）国际货币基金组织对货币层次的划分</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7"/>
            </p:custDataLst>
          </p:nvPr>
        </p:nvSpPr>
        <p:spPr>
          <a:xfrm>
            <a:off x="1149033" y="2930208"/>
            <a:ext cx="3003550" cy="2057400"/>
          </a:xfrm>
          <a:prstGeom prst="rect">
            <a:avLst/>
          </a:prstGeom>
          <a:noFill/>
        </p:spPr>
        <p:txBody>
          <a:bodyPr wrap="square" lIns="90000" tIns="46800" rIns="90000" bIns="46800" rtlCol="0" anchor="ctr" anchorCtr="0">
            <a:normAutofit/>
          </a:bodyPr>
          <a:p>
            <a:pPr marL="285750" indent="-285750" algn="just" fontAlgn="ctr">
              <a:lnSpc>
                <a:spcPct val="14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国际货币基金组织将货币划分为三个层次，即 M</a:t>
            </a:r>
            <a:r>
              <a:rPr lang="zh-CN" altLang="en-US" sz="1400" spc="150" baseline="-2500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0</a:t>
            </a: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、M</a:t>
            </a:r>
            <a:r>
              <a:rPr lang="zh-CN" altLang="en-US" sz="1400" spc="150" baseline="-2500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1</a:t>
            </a: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 和 M</a:t>
            </a:r>
            <a:r>
              <a:rPr lang="zh-CN" altLang="en-US" sz="1400" spc="150" baseline="-2500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2</a:t>
            </a: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8"/>
            </p:custDataLst>
          </p:nvPr>
        </p:nvSpPr>
        <p:spPr bwMode="gray">
          <a:xfrm>
            <a:off x="4562158" y="1999933"/>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9"/>
            </p:custDataLst>
          </p:nvPr>
        </p:nvSpPr>
        <p:spPr bwMode="gray">
          <a:xfrm>
            <a:off x="4562158" y="2914333"/>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0"/>
            </p:custDataLst>
          </p:nvPr>
        </p:nvSpPr>
        <p:spPr>
          <a:xfrm>
            <a:off x="4562158" y="2126933"/>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（二）我国货币层次的划分</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1"/>
            </p:custDataLst>
          </p:nvPr>
        </p:nvSpPr>
        <p:spPr>
          <a:xfrm>
            <a:off x="4716145" y="2930525"/>
            <a:ext cx="3072765"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随着中国人民银行的职能转变，它对宏观经济的调控逐渐从直接调控向间接调控转变。</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2"/>
            </p:custDataLst>
          </p:nvPr>
        </p:nvSpPr>
        <p:spPr bwMode="gray">
          <a:xfrm>
            <a:off x="8138795" y="1999933"/>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3"/>
            </p:custDataLst>
          </p:nvPr>
        </p:nvSpPr>
        <p:spPr bwMode="gray">
          <a:xfrm>
            <a:off x="8138795" y="2914333"/>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4"/>
            </p:custDataLst>
          </p:nvPr>
        </p:nvSpPr>
        <p:spPr>
          <a:xfrm>
            <a:off x="8138795" y="2126933"/>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（三）西方国家货币层次的划分</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5"/>
            </p:custDataLst>
          </p:nvPr>
        </p:nvSpPr>
        <p:spPr>
          <a:xfrm>
            <a:off x="8310245" y="2930208"/>
            <a:ext cx="299878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1. 美国货币层次的划分；2. 日本货币层次的划分</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货币需求</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51280" y="2032635"/>
            <a:ext cx="930465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经济学理论中，“需求”是指一种有支付能力的需求，即能力与愿望的统一体。从这个角度来看，货币需求是一种由货币需求愿望和货币需求能力相互决定的特殊需求。因而，货币需求就是指在一定时期内，社会各部门（个人、企业、政府）在既定收入和财富范围内，愿意且能够以货币形式持有财产的数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货币需求是一定时期内，社会各部门对其既有的收入或财富能够而且愿意以货币形式持有的数量。它一般分为三种：交易性货币需求、预防性货币需求和投机性货币需求。</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一、货币需求与货币需求量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13149" y="1339820"/>
            <a:ext cx="10559406" cy="5149223"/>
            <a:chOff x="1714" y="2085"/>
            <a:chExt cx="14963" cy="6204"/>
          </a:xfrm>
        </p:grpSpPr>
        <p:sp>
          <p:nvSpPr>
            <p:cNvPr id="114" name="圆角矩形 113"/>
            <p:cNvSpPr/>
            <p:nvPr>
              <p:custDataLst>
                <p:tags r:id="rId1"/>
              </p:custDataLst>
            </p:nvPr>
          </p:nvSpPr>
          <p:spPr>
            <a:xfrm>
              <a:off x="2037" y="2293"/>
              <a:ext cx="14272" cy="5996"/>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14" y="2085"/>
              <a:ext cx="761" cy="400"/>
              <a:chOff x="5069" y="3046"/>
              <a:chExt cx="761" cy="400"/>
            </a:xfrm>
          </p:grpSpPr>
          <p:sp>
            <p:nvSpPr>
              <p:cNvPr id="116" name="菱形 115"/>
              <p:cNvSpPr/>
              <p:nvPr>
                <p:custDataLst>
                  <p:tags r:id="rId2"/>
                </p:custDataLst>
              </p:nvPr>
            </p:nvSpPr>
            <p:spPr>
              <a:xfrm>
                <a:off x="5069" y="304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85" y="304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3355" y="1772920"/>
            <a:ext cx="9304655" cy="44964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（一）收入状况</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收入状况是决定货币需求量的主要因素，其对货币需求量的影响表现为收入数量和时间间隔两个方面。在一般情况下，货币需求量与收入的数量成正比。</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（二）信用的发达程度</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在一个信用发达、信用制度健全的国家里，货币需求量较少。</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（三）市场利率</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在证券市场比较发达的社会中，人们在保有财富时，可以选择持有货币或持有有价证券。</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（四）消费倾向</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消费倾向是指一定时期人们的收入中用于消费的比例，它可分为平均消费倾向和边际消费倾向。</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（五）货币流通速度、社会商品可供量和物价水平</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这三个因素对货币需求量的影响可用货币流通规律来加以说明。</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（六）人们的预期和心理偏好</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预期和心理偏好都是一种心理因素、一种主观意识。</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二、影响货币需求的因素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529398" y="170465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135505" y="2132965"/>
            <a:ext cx="4780280" cy="188976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（一）交易方程式和剑桥方程式</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交易方程式和剑桥方程式，是西方古典货币数量学说的公式表述。古典货币数量学说的基本论点是：货币数量的变化决定商品价格和货币价值的升降，在不考虑其他因素的情况下，商品价格水平与货币数量成正比例变化，而货币价值与货币数量则成反比例变化。</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69048" y="1604645"/>
            <a:ext cx="574675" cy="576263"/>
          </a:xfrm>
          <a:prstGeom prst="rect">
            <a:avLst/>
          </a:prstGeom>
          <a:noFill/>
          <a:ln w="9525">
            <a:noFill/>
          </a:ln>
        </p:spPr>
      </p:pic>
      <p:sp>
        <p:nvSpPr>
          <p:cNvPr id="21" name="圆角矩形 52"/>
          <p:cNvSpPr/>
          <p:nvPr>
            <p:custDataLst>
              <p:tags r:id="rId6"/>
            </p:custDataLst>
          </p:nvPr>
        </p:nvSpPr>
        <p:spPr>
          <a:xfrm>
            <a:off x="1530985" y="336042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69048" y="354774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三、货币需求理论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450913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（二）凯恩斯的货币需求分析</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凯恩斯于 1936 年在《就业、利息和货币通论》一书中，系统地提出了他的货币需求理论。</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529398" y="170465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135505" y="2132965"/>
            <a:ext cx="4780280" cy="188976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（三）弗里德曼的货币需求函数</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美国经济学家弗里德曼在 1956 年发表的《货币数量论之重申》一书中，提出了自己的货币需求理论。</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69048" y="1604645"/>
            <a:ext cx="574675" cy="576263"/>
          </a:xfrm>
          <a:prstGeom prst="rect">
            <a:avLst/>
          </a:prstGeom>
          <a:noFill/>
          <a:ln w="9525">
            <a:noFill/>
          </a:ln>
        </p:spPr>
      </p:pic>
      <p:sp>
        <p:nvSpPr>
          <p:cNvPr id="21" name="圆角矩形 52"/>
          <p:cNvSpPr/>
          <p:nvPr>
            <p:custDataLst>
              <p:tags r:id="rId6"/>
            </p:custDataLst>
          </p:nvPr>
        </p:nvSpPr>
        <p:spPr>
          <a:xfrm>
            <a:off x="1530985" y="336042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69048" y="354774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三、货币需求理论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450913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（四）马克思的货币必要量规律</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按照马克思对货币必要量的论述，流通中必需的货币量为实现流通中待售商品价格总额所需的货币量。在商品流通中，货币是交换的媒介。</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货币均衡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2420620"/>
            <a:ext cx="8908415" cy="21494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均衡是指货币供应量与国民经济正常发展所必需的货币量间保持基本平衡。一般来说货币供应量可由政府金融机构外生决定，而货币必需量则由商品和劳务交易所产生的对货币的客观需求内生地决定。货币必需量由以下因素决定：商品和劳务交易总量；经济发展过程中出现的生产结构变化；价格总水平的不断变动；货币流通速度的变化；信用膨胀的程度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一、货币均衡的含义</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15972" y="1700863"/>
            <a:ext cx="10557289" cy="4148262"/>
            <a:chOff x="1718" y="2520"/>
            <a:chExt cx="14960" cy="4998"/>
          </a:xfrm>
        </p:grpSpPr>
        <p:sp>
          <p:nvSpPr>
            <p:cNvPr id="114" name="圆角矩形 113"/>
            <p:cNvSpPr/>
            <p:nvPr>
              <p:custDataLst>
                <p:tags r:id="rId1"/>
              </p:custDataLst>
            </p:nvPr>
          </p:nvSpPr>
          <p:spPr>
            <a:xfrm>
              <a:off x="2037" y="2712"/>
              <a:ext cx="14272" cy="469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18" y="7118"/>
              <a:ext cx="761" cy="400"/>
              <a:chOff x="5073" y="4514"/>
              <a:chExt cx="761" cy="400"/>
            </a:xfrm>
          </p:grpSpPr>
          <p:sp>
            <p:nvSpPr>
              <p:cNvPr id="119" name="菱形 118"/>
              <p:cNvSpPr/>
              <p:nvPr>
                <p:custDataLst>
                  <p:tags r:id="rId4"/>
                </p:custDataLst>
              </p:nvPr>
            </p:nvSpPr>
            <p:spPr>
              <a:xfrm>
                <a:off x="5073" y="451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389" y="451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2" y="7118"/>
              <a:ext cx="776" cy="400"/>
              <a:chOff x="5565" y="4514"/>
              <a:chExt cx="776" cy="400"/>
            </a:xfrm>
          </p:grpSpPr>
          <p:sp>
            <p:nvSpPr>
              <p:cNvPr id="122" name="菱形 121"/>
              <p:cNvSpPr/>
              <p:nvPr>
                <p:custDataLst>
                  <p:tags r:id="rId6"/>
                </p:custDataLst>
              </p:nvPr>
            </p:nvSpPr>
            <p:spPr>
              <a:xfrm>
                <a:off x="5565" y="451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1" y="451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20800" y="2132965"/>
            <a:ext cx="9304655" cy="33959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由于货币需求是由社会总供给决定的，而货币供给则形成了社会总需求，因此，货币均衡与社会总供求平衡不过是一个问题的两个方面。在一般条件下，货币均衡实际体现了商品和劳务总供给与以货币购买表示的商品与劳务总需求之间的均衡关系，表现为待交易的商品与劳务能够迅速转换为货币，流通中的货币也能够迅速转换为商品与劳务。在这种状态下，不存在由于购买手段不足而引起的商品积压和企业开工不足现象，也不存在由于购买力手段过剩引起商品与劳务供给不足和物价普遍上涨现象。货币均衡的两个基本标志，就是商品市场上的物价稳定和金融市场上的利率稳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二、货币供求达到均衡的条件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三、影响货币均衡的主要因素</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300355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1. 中央银行的调控手段</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货币供求均衡的实现是靠利率机制促动的，中央银行只要通过利率调整，就可有效防止和治理货币失衡。</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3. 生产部门结构的合理性</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生产部门结构的不合理甚至严重失衡，会使发展过快的部门对某些产品产生过旺的需求，从而造成这些产品价格上涨的压力；反之，发展过慢的部门，由于需求不高，会造成产品积压，影响生产的正常发展。</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87972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50580" y="2604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2. 国家财政收支状况</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大量财政赤字的出现往往迫使政府向中央银行借款，这会引起中央银行为弥补财政赤字而增加货币投放。</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756920"/>
          </a:xfrm>
          <a:prstGeom prst="rect">
            <a:avLst/>
          </a:prstGeom>
          <a:noFill/>
        </p:spPr>
        <p:txBody>
          <a:bodyPr wrap="square" lIns="90000" tIns="0" rIns="90000" bIns="46800" rtlCol="0">
            <a:noAutofit/>
          </a:bodyPr>
          <a:lstStyle/>
          <a:p>
            <a:pPr>
              <a:lnSpc>
                <a:spcPct val="120000"/>
              </a:lnSpc>
            </a:pPr>
            <a:r>
              <a:rPr lang="zh-CN" altLang="en-US" sz="1400" b="0" spc="150" noProof="1" dirty="0">
                <a:latin typeface="微软雅黑" panose="020B0503020204020204" pitchFamily="34" charset="-122"/>
                <a:ea typeface="微软雅黑" panose="020B0503020204020204" pitchFamily="34" charset="-122"/>
                <a:cs typeface="+mn-cs"/>
              </a:rPr>
              <a:t>4. 国际收支能否保持基本平衡</a:t>
            </a:r>
            <a:endParaRPr lang="zh-CN" altLang="en-US" sz="1400" b="0" spc="150" noProof="1" dirty="0">
              <a:latin typeface="微软雅黑" panose="020B0503020204020204" pitchFamily="34" charset="-122"/>
              <a:ea typeface="微软雅黑" panose="020B0503020204020204" pitchFamily="34" charset="-122"/>
              <a:cs typeface="+mn-cs"/>
            </a:endParaRPr>
          </a:p>
          <a:p>
            <a:pPr>
              <a:lnSpc>
                <a:spcPct val="120000"/>
              </a:lnSpc>
            </a:pPr>
            <a:r>
              <a:rPr lang="zh-CN" altLang="en-US" sz="1400" b="0" spc="150" noProof="1" dirty="0">
                <a:latin typeface="微软雅黑" panose="020B0503020204020204" pitchFamily="34" charset="-122"/>
                <a:ea typeface="微软雅黑" panose="020B0503020204020204" pitchFamily="34" charset="-122"/>
                <a:cs typeface="+mn-cs"/>
              </a:rPr>
              <a:t>国际收支如果不平衡，不管是出现大量顺差还是大量逆差，都容易引起汇率的波动，使本币对外币升值或贬值，直接影响国内市场价格的稳定，使货币供求关系发生变化。</a:t>
            </a:r>
            <a:endParaRPr lang="zh-CN" altLang="en-US" sz="1400" b="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Tree>
    <p:custDataLst>
      <p:tags r:id="rId3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988060" y="1484313"/>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现代西方经济学中，在货币均衡理论方面存在着各种不同的观点。主要有以下几种。</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2493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四、西方货币均衡理论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 name="组合 101"/>
          <p:cNvGrpSpPr/>
          <p:nvPr/>
        </p:nvGrpSpPr>
        <p:grpSpPr>
          <a:xfrm>
            <a:off x="1374140" y="2993390"/>
            <a:ext cx="1898650" cy="1822450"/>
            <a:chOff x="2329" y="3890"/>
            <a:chExt cx="2990" cy="2870"/>
          </a:xfrm>
        </p:grpSpPr>
        <p:cxnSp>
          <p:nvCxnSpPr>
            <p:cNvPr id="43" name="直接连接符 42"/>
            <p:cNvCxnSpPr>
              <a:stCxn id="44" idx="3"/>
            </p:cNvCxnSpPr>
            <p:nvPr>
              <p:custDataLst>
                <p:tags r:id="rId2"/>
              </p:custDataLst>
            </p:nvPr>
          </p:nvCxnSpPr>
          <p:spPr>
            <a:xfrm flipH="1">
              <a:off x="4734" y="5777"/>
              <a:ext cx="303" cy="475"/>
            </a:xfrm>
            <a:prstGeom prst="line">
              <a:avLst/>
            </a:prstGeom>
            <a:ln>
              <a:solidFill>
                <a:schemeClr val="accent1"/>
              </a:solidFill>
            </a:ln>
          </p:spPr>
          <p:style>
            <a:lnRef idx="1">
              <a:srgbClr val="1F74AD"/>
            </a:lnRef>
            <a:fillRef idx="0">
              <a:srgbClr val="1F74AD"/>
            </a:fillRef>
            <a:effectRef idx="0">
              <a:srgbClr val="1F74AD"/>
            </a:effectRef>
            <a:fontRef idx="minor">
              <a:srgbClr val="000000"/>
            </a:fontRef>
          </p:style>
        </p:cxnSp>
        <p:sp>
          <p:nvSpPr>
            <p:cNvPr id="44" name="任意多边形 43"/>
            <p:cNvSpPr/>
            <p:nvPr>
              <p:custDataLst>
                <p:tags r:id="rId3"/>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FFCC00"/>
                </a:solidFill>
              </a:endParaRPr>
            </a:p>
          </p:txBody>
        </p:sp>
        <p:sp>
          <p:nvSpPr>
            <p:cNvPr id="45" name="矩形 44"/>
            <p:cNvSpPr/>
            <p:nvPr>
              <p:custDataLst>
                <p:tags r:id="rId4"/>
              </p:custDataLst>
            </p:nvPr>
          </p:nvSpPr>
          <p:spPr>
            <a:xfrm>
              <a:off x="2329" y="3890"/>
              <a:ext cx="2990" cy="120"/>
            </a:xfrm>
            <a:prstGeom prst="rect">
              <a:avLst/>
            </a:prstGeom>
            <a:solidFill>
              <a:schemeClr val="accent1"/>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6" name="椭圆 45"/>
            <p:cNvSpPr/>
            <p:nvPr>
              <p:custDataLst>
                <p:tags r:id="rId5"/>
              </p:custDataLst>
            </p:nvPr>
          </p:nvSpPr>
          <p:spPr>
            <a:xfrm>
              <a:off x="4530" y="6224"/>
              <a:ext cx="554" cy="537"/>
            </a:xfrm>
            <a:prstGeom prst="ellipse">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A</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6"/>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简单货币数量</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学说</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3810953" y="2993390"/>
            <a:ext cx="1898650" cy="1822450"/>
            <a:chOff x="6168" y="3890"/>
            <a:chExt cx="2990" cy="2870"/>
          </a:xfrm>
        </p:grpSpPr>
        <p:cxnSp>
          <p:nvCxnSpPr>
            <p:cNvPr id="47" name="直接连接符 46"/>
            <p:cNvCxnSpPr>
              <a:stCxn id="48" idx="3"/>
            </p:cNvCxnSpPr>
            <p:nvPr>
              <p:custDataLst>
                <p:tags r:id="rId7"/>
              </p:custDataLst>
            </p:nvPr>
          </p:nvCxnSpPr>
          <p:spPr>
            <a:xfrm flipH="1">
              <a:off x="8573" y="5777"/>
              <a:ext cx="303" cy="475"/>
            </a:xfrm>
            <a:prstGeom prst="line">
              <a:avLst/>
            </a:prstGeom>
            <a:ln>
              <a:solidFill>
                <a:schemeClr val="accent2">
                  <a:lumMod val="50000"/>
                </a:schemeClr>
              </a:solidFill>
            </a:ln>
          </p:spPr>
          <p:style>
            <a:lnRef idx="1">
              <a:srgbClr val="1F74AD"/>
            </a:lnRef>
            <a:fillRef idx="0">
              <a:srgbClr val="1F74AD"/>
            </a:fillRef>
            <a:effectRef idx="0">
              <a:srgbClr val="1F74AD"/>
            </a:effectRef>
            <a:fontRef idx="minor">
              <a:srgbClr val="000000"/>
            </a:fontRef>
          </p:style>
        </p:cxnSp>
        <p:sp>
          <p:nvSpPr>
            <p:cNvPr id="48" name="任意多边形 47"/>
            <p:cNvSpPr/>
            <p:nvPr>
              <p:custDataLst>
                <p:tags r:id="rId8"/>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DECC00"/>
                </a:solidFill>
              </a:endParaRPr>
            </a:p>
          </p:txBody>
        </p:sp>
        <p:sp>
          <p:nvSpPr>
            <p:cNvPr id="49" name="矩形 48"/>
            <p:cNvSpPr/>
            <p:nvPr>
              <p:custDataLst>
                <p:tags r:id="rId9"/>
              </p:custDataLst>
            </p:nvPr>
          </p:nvSpPr>
          <p:spPr>
            <a:xfrm>
              <a:off x="6168" y="3890"/>
              <a:ext cx="2990" cy="120"/>
            </a:xfrm>
            <a:prstGeom prst="rect">
              <a:avLst/>
            </a:prstGeom>
            <a:solidFill>
              <a:schemeClr val="accent2">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10"/>
              </p:custDataLst>
            </p:nvPr>
          </p:nvSpPr>
          <p:spPr>
            <a:xfrm>
              <a:off x="8369" y="6224"/>
              <a:ext cx="554" cy="537"/>
            </a:xfrm>
            <a:prstGeom prst="ellipse">
              <a:avLst/>
            </a:prstGeom>
            <a:solidFill>
              <a:schemeClr val="accent2">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B</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1"/>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rPr>
                <a:t>凯恩斯的货币需求学说</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grpSp>
        <p:nvGrpSpPr>
          <p:cNvPr id="104" name="组合 103"/>
          <p:cNvGrpSpPr/>
          <p:nvPr/>
        </p:nvGrpSpPr>
        <p:grpSpPr>
          <a:xfrm>
            <a:off x="6314440" y="2993390"/>
            <a:ext cx="1898650" cy="1822450"/>
            <a:chOff x="10109" y="3890"/>
            <a:chExt cx="2990" cy="2870"/>
          </a:xfrm>
        </p:grpSpPr>
        <p:cxnSp>
          <p:nvCxnSpPr>
            <p:cNvPr id="51" name="直接连接符 50"/>
            <p:cNvCxnSpPr>
              <a:stCxn id="52" idx="3"/>
            </p:cNvCxnSpPr>
            <p:nvPr>
              <p:custDataLst>
                <p:tags r:id="rId12"/>
              </p:custDataLst>
            </p:nvPr>
          </p:nvCxnSpPr>
          <p:spPr>
            <a:xfrm flipH="1">
              <a:off x="12514" y="5777"/>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2" name="任意多边形 51"/>
            <p:cNvSpPr/>
            <p:nvPr>
              <p:custDataLst>
                <p:tags r:id="rId13"/>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5" name="矩形 14"/>
            <p:cNvSpPr/>
            <p:nvPr>
              <p:custDataLst>
                <p:tags r:id="rId14"/>
              </p:custDataLst>
            </p:nvPr>
          </p:nvSpPr>
          <p:spPr>
            <a:xfrm>
              <a:off x="10109" y="3890"/>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5"/>
              </p:custDataLst>
            </p:nvPr>
          </p:nvSpPr>
          <p:spPr>
            <a:xfrm>
              <a:off x="12310" y="6224"/>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C</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6"/>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i="1"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IS—LM</a:t>
              </a: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 均衡分析</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6" name="组合 105"/>
          <p:cNvGrpSpPr/>
          <p:nvPr/>
        </p:nvGrpSpPr>
        <p:grpSpPr>
          <a:xfrm>
            <a:off x="8686165" y="2993390"/>
            <a:ext cx="1898650" cy="1822450"/>
            <a:chOff x="13846" y="3890"/>
            <a:chExt cx="2990" cy="2870"/>
          </a:xfrm>
        </p:grpSpPr>
        <p:sp>
          <p:nvSpPr>
            <p:cNvPr id="58" name="椭圆 57"/>
            <p:cNvSpPr/>
            <p:nvPr>
              <p:custDataLst>
                <p:tags r:id="rId17"/>
              </p:custDataLst>
            </p:nvPr>
          </p:nvSpPr>
          <p:spPr>
            <a:xfrm>
              <a:off x="16047" y="6224"/>
              <a:ext cx="554" cy="537"/>
            </a:xfrm>
            <a:prstGeom prst="ellipse">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D</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grpSp>
          <p:nvGrpSpPr>
            <p:cNvPr id="124954" name="组合 104"/>
            <p:cNvGrpSpPr/>
            <p:nvPr/>
          </p:nvGrpSpPr>
          <p:grpSpPr>
            <a:xfrm>
              <a:off x="13846" y="3890"/>
              <a:ext cx="2990" cy="2361"/>
              <a:chOff x="13846" y="3890"/>
              <a:chExt cx="2990" cy="2361"/>
            </a:xfrm>
          </p:grpSpPr>
          <p:cxnSp>
            <p:nvCxnSpPr>
              <p:cNvPr id="55" name="直接连接符 54"/>
              <p:cNvCxnSpPr>
                <a:stCxn id="56" idx="3"/>
              </p:cNvCxnSpPr>
              <p:nvPr>
                <p:custDataLst>
                  <p:tags r:id="rId18"/>
                </p:custDataLst>
              </p:nvPr>
            </p:nvCxnSpPr>
            <p:spPr>
              <a:xfrm flipH="1">
                <a:off x="16251" y="5777"/>
                <a:ext cx="303" cy="475"/>
              </a:xfrm>
              <a:prstGeom prst="line">
                <a:avLst/>
              </a:prstGeom>
              <a:ln>
                <a:solidFill>
                  <a:srgbClr val="689626"/>
                </a:solidFill>
              </a:ln>
            </p:spPr>
            <p:style>
              <a:lnRef idx="1">
                <a:srgbClr val="1F74AD"/>
              </a:lnRef>
              <a:fillRef idx="0">
                <a:srgbClr val="1F74AD"/>
              </a:fillRef>
              <a:effectRef idx="0">
                <a:srgbClr val="1F74AD"/>
              </a:effectRef>
              <a:fontRef idx="minor">
                <a:srgbClr val="000000"/>
              </a:fontRef>
            </p:style>
          </p:cxnSp>
          <p:sp>
            <p:nvSpPr>
              <p:cNvPr id="56" name="任意多边形 55"/>
              <p:cNvSpPr/>
              <p:nvPr>
                <p:custDataLst>
                  <p:tags r:id="rId19"/>
                </p:custDataLst>
              </p:nvPr>
            </p:nvSpPr>
            <p:spPr>
              <a:xfrm>
                <a:off x="13846"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689626"/>
                  </a:solidFill>
                </a:endParaRPr>
              </a:p>
            </p:txBody>
          </p:sp>
          <p:sp>
            <p:nvSpPr>
              <p:cNvPr id="57" name="矩形 56"/>
              <p:cNvSpPr/>
              <p:nvPr>
                <p:custDataLst>
                  <p:tags r:id="rId20"/>
                </p:custDataLst>
              </p:nvPr>
            </p:nvSpPr>
            <p:spPr>
              <a:xfrm>
                <a:off x="13846" y="3890"/>
                <a:ext cx="2990" cy="120"/>
              </a:xfrm>
              <a:prstGeom prst="rect">
                <a:avLst/>
              </a:prstGeom>
              <a:solidFill>
                <a:srgbClr val="689626"/>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2" name="文本框 61"/>
              <p:cNvSpPr txBox="1"/>
              <p:nvPr>
                <p:custDataLst>
                  <p:tags r:id="rId21"/>
                </p:custDataLst>
              </p:nvPr>
            </p:nvSpPr>
            <p:spPr>
              <a:xfrm>
                <a:off x="13929"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新货币数量说</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spTree>
    <p:custDataLst>
      <p:tags r:id="rId2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anim calcmode="lin" valueType="num">
                                      <p:cBhvr>
                                        <p:cTn id="8" dur="500" fill="hold"/>
                                        <p:tgtEl>
                                          <p:spTgt spid="102"/>
                                        </p:tgtEl>
                                        <p:attrNameLst>
                                          <p:attrName>ppt_x</p:attrName>
                                        </p:attrNameLst>
                                      </p:cBhvr>
                                      <p:tavLst>
                                        <p:tav tm="0">
                                          <p:val>
                                            <p:strVal val="#ppt_x"/>
                                          </p:val>
                                        </p:tav>
                                        <p:tav tm="100000">
                                          <p:val>
                                            <p:strVal val="#ppt_x"/>
                                          </p:val>
                                        </p:tav>
                                      </p:tavLst>
                                    </p:anim>
                                    <p:anim calcmode="lin" valueType="num">
                                      <p:cBhvr>
                                        <p:cTn id="9" dur="5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103"/>
                                        </p:tgtEl>
                                        <p:attrNameLst>
                                          <p:attrName>style.visibility</p:attrName>
                                        </p:attrNameLst>
                                      </p:cBhvr>
                                      <p:to>
                                        <p:strVal val="visible"/>
                                      </p:to>
                                    </p:set>
                                    <p:animEffect transition="in" filter="fade">
                                      <p:cBhvr>
                                        <p:cTn id="13" dur="500"/>
                                        <p:tgtEl>
                                          <p:spTgt spid="103"/>
                                        </p:tgtEl>
                                      </p:cBhvr>
                                    </p:animEffect>
                                    <p:anim calcmode="lin" valueType="num">
                                      <p:cBhvr>
                                        <p:cTn id="14" dur="500" fill="hold"/>
                                        <p:tgtEl>
                                          <p:spTgt spid="103"/>
                                        </p:tgtEl>
                                        <p:attrNameLst>
                                          <p:attrName>ppt_x</p:attrName>
                                        </p:attrNameLst>
                                      </p:cBhvr>
                                      <p:tavLst>
                                        <p:tav tm="0">
                                          <p:val>
                                            <p:strVal val="#ppt_x"/>
                                          </p:val>
                                        </p:tav>
                                        <p:tav tm="100000">
                                          <p:val>
                                            <p:strVal val="#ppt_x"/>
                                          </p:val>
                                        </p:tav>
                                      </p:tavLst>
                                    </p:anim>
                                    <p:anim calcmode="lin" valueType="num">
                                      <p:cBhvr>
                                        <p:cTn id="15" dur="500" fill="hold"/>
                                        <p:tgtEl>
                                          <p:spTgt spid="10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anim calcmode="lin" valueType="num">
                                      <p:cBhvr>
                                        <p:cTn id="26" dur="500" fill="hold"/>
                                        <p:tgtEl>
                                          <p:spTgt spid="106"/>
                                        </p:tgtEl>
                                        <p:attrNameLst>
                                          <p:attrName>ppt_x</p:attrName>
                                        </p:attrNameLst>
                                      </p:cBhvr>
                                      <p:tavLst>
                                        <p:tav tm="0">
                                          <p:val>
                                            <p:strVal val="#ppt_x"/>
                                          </p:val>
                                        </p:tav>
                                        <p:tav tm="100000">
                                          <p:val>
                                            <p:strVal val="#ppt_x"/>
                                          </p:val>
                                        </p:tav>
                                      </p:tavLst>
                                    </p:anim>
                                    <p:anim calcmode="lin" valueType="num">
                                      <p:cBhvr>
                                        <p:cTn id="27" dur="50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215640" y="227711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货币政策</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775460" y="2060575"/>
            <a:ext cx="8590280"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（一）货币政策的定义和基本特征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货币政策就是一国（或地区）在一定时期内为实现特定的货币政策目标而进行的一系列制度性安排。一般认为，货币政策的目标体系由操作目标、中介目标和最终目标 3 个渐进式的层次组成。货币政策的最终目标包括币值稳定、经济增长、充分就业、国际收支平衡等方面。由于中央银行的货币政策不能对这些目标直接产生作用，只能通过央行所掌握的货币政策工具间接作用于这些目标。但是这种间接作用的时间较长，有时会需要一到两年甚至更长的时间。</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一、货币政策概述</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0" name="直接连接符 9"/>
          <p:cNvCxnSpPr/>
          <p:nvPr>
            <p:custDataLst>
              <p:tags r:id="rId1"/>
            </p:custDataLst>
          </p:nvPr>
        </p:nvCxnSpPr>
        <p:spPr>
          <a:xfrm>
            <a:off x="7912100" y="5578475"/>
            <a:ext cx="3563938" cy="0"/>
          </a:xfrm>
          <a:prstGeom prst="line">
            <a:avLst/>
          </a:prstGeom>
          <a:ln w="127000" cap="rnd">
            <a:solidFill>
              <a:schemeClr val="accent1">
                <a:lumMod val="60000"/>
                <a:lumOff val="40000"/>
              </a:schemeClr>
            </a:solidFill>
          </a:ln>
        </p:spPr>
        <p:style>
          <a:lnRef idx="1">
            <a:srgbClr val="1F74AD"/>
          </a:lnRef>
          <a:fillRef idx="0">
            <a:srgbClr val="1F74AD"/>
          </a:fillRef>
          <a:effectRef idx="0">
            <a:srgbClr val="1F74AD"/>
          </a:effectRef>
          <a:fontRef idx="minor">
            <a:srgbClr val="000000"/>
          </a:fontRef>
        </p:style>
      </p:cxnSp>
      <p:sp>
        <p:nvSpPr>
          <p:cNvPr id="127" name="Title 6"/>
          <p:cNvSpPr txBox="1"/>
          <p:nvPr>
            <p:custDataLst>
              <p:tags r:id="rId2"/>
            </p:custDataLst>
          </p:nvPr>
        </p:nvSpPr>
        <p:spPr>
          <a:xfrm>
            <a:off x="1069975" y="1389063"/>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扩张性货币政策</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1571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一、货币政策概述</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88" name="直接连接符 87"/>
          <p:cNvCxnSpPr/>
          <p:nvPr>
            <p:custDataLst>
              <p:tags r:id="rId3"/>
            </p:custDataLst>
          </p:nvPr>
        </p:nvCxnSpPr>
        <p:spPr>
          <a:xfrm>
            <a:off x="774700" y="5578475"/>
            <a:ext cx="3600450" cy="0"/>
          </a:xfrm>
          <a:prstGeom prst="line">
            <a:avLst/>
          </a:prstGeom>
          <a:ln w="127000" cap="rnd">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2" name="椭圆 91"/>
          <p:cNvSpPr/>
          <p:nvPr>
            <p:custDataLst>
              <p:tags r:id="rId4"/>
            </p:custDataLst>
          </p:nvPr>
        </p:nvSpPr>
        <p:spPr>
          <a:xfrm>
            <a:off x="658813" y="5395913"/>
            <a:ext cx="363538" cy="365125"/>
          </a:xfrm>
          <a:prstGeom prst="ellipse">
            <a:avLst/>
          </a:prstGeom>
          <a:solidFill>
            <a:sysClr val="window" lastClr="FFFFFF"/>
          </a:solidFill>
          <a:ln w="101600">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3" name="直接连接符 92"/>
          <p:cNvCxnSpPr/>
          <p:nvPr>
            <p:custDataLst>
              <p:tags r:id="rId5"/>
            </p:custDataLst>
          </p:nvPr>
        </p:nvCxnSpPr>
        <p:spPr>
          <a:xfrm>
            <a:off x="841375" y="2927350"/>
            <a:ext cx="0" cy="24542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4" name="泪滴形 93"/>
          <p:cNvSpPr/>
          <p:nvPr>
            <p:custDataLst>
              <p:tags r:id="rId6"/>
            </p:custDataLst>
          </p:nvPr>
        </p:nvSpPr>
        <p:spPr>
          <a:xfrm rot="8100000">
            <a:off x="762000" y="2735263"/>
            <a:ext cx="158750" cy="158750"/>
          </a:xfrm>
          <a:prstGeom prst="teardrop">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3" name="组合 2"/>
          <p:cNvGrpSpPr/>
          <p:nvPr/>
        </p:nvGrpSpPr>
        <p:grpSpPr>
          <a:xfrm>
            <a:off x="841375" y="2674938"/>
            <a:ext cx="3103563" cy="2719387"/>
            <a:chOff x="3985" y="4211"/>
            <a:chExt cx="4886" cy="2843"/>
          </a:xfrm>
        </p:grpSpPr>
        <p:sp>
          <p:nvSpPr>
            <p:cNvPr id="89" name="文本框 5"/>
            <p:cNvSpPr txBox="1"/>
            <p:nvPr>
              <p:custDataLst>
                <p:tags r:id="rId7"/>
              </p:custDataLst>
            </p:nvPr>
          </p:nvSpPr>
          <p:spPr>
            <a:xfrm>
              <a:off x="4335" y="4796"/>
              <a:ext cx="4535" cy="2258"/>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base">
                <a:lnSpc>
                  <a:spcPct val="130000"/>
                </a:lnSpc>
              </a:pPr>
              <a:r>
                <a:rPr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扩张性货币政策是指在社会有效需求不足，社会总需求严重落后于总供给的状态下，通过增加货币供应量带动社会总需求以刺激经济协调增长的一种货币政策。</a:t>
              </a:r>
              <a:endParaRPr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5" name="ï$ḻiďê"/>
            <p:cNvSpPr txBox="1"/>
            <p:nvPr>
              <p:custDataLst>
                <p:tags r:id="rId8"/>
              </p:custDataLst>
            </p:nvPr>
          </p:nvSpPr>
          <p:spPr bwMode="auto">
            <a:xfrm>
              <a:off x="3985" y="4211"/>
              <a:ext cx="488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（1）吉姆模式</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cxnSp>
        <p:nvCxnSpPr>
          <p:cNvPr id="96" name="直接连接符 95"/>
          <p:cNvCxnSpPr/>
          <p:nvPr>
            <p:custDataLst>
              <p:tags r:id="rId9"/>
            </p:custDataLst>
          </p:nvPr>
        </p:nvCxnSpPr>
        <p:spPr>
          <a:xfrm>
            <a:off x="4348163" y="5578475"/>
            <a:ext cx="3563938" cy="0"/>
          </a:xfrm>
          <a:prstGeom prst="line">
            <a:avLst/>
          </a:prstGeom>
          <a:ln w="127000" cap="rnd">
            <a:solidFill>
              <a:schemeClr val="accent1"/>
            </a:solidFill>
          </a:ln>
        </p:spPr>
        <p:style>
          <a:lnRef idx="1">
            <a:srgbClr val="1F74AD"/>
          </a:lnRef>
          <a:fillRef idx="0">
            <a:srgbClr val="1F74AD"/>
          </a:fillRef>
          <a:effectRef idx="0">
            <a:srgbClr val="1F74AD"/>
          </a:effectRef>
          <a:fontRef idx="minor">
            <a:srgbClr val="000000"/>
          </a:fontRef>
        </p:style>
      </p:cxnSp>
      <p:sp>
        <p:nvSpPr>
          <p:cNvPr id="98" name="椭圆 97"/>
          <p:cNvSpPr/>
          <p:nvPr>
            <p:custDataLst>
              <p:tags r:id="rId10"/>
            </p:custDataLst>
          </p:nvPr>
        </p:nvSpPr>
        <p:spPr>
          <a:xfrm>
            <a:off x="4230688" y="5395913"/>
            <a:ext cx="365125" cy="365125"/>
          </a:xfrm>
          <a:prstGeom prst="ellipse">
            <a:avLst/>
          </a:prstGeom>
          <a:solidFill>
            <a:sysClr val="window" lastClr="FFFFFF"/>
          </a:solidFill>
          <a:ln w="101600">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9" name="直接连接符 98"/>
          <p:cNvCxnSpPr/>
          <p:nvPr>
            <p:custDataLst>
              <p:tags r:id="rId11"/>
            </p:custDataLst>
          </p:nvPr>
        </p:nvCxnSpPr>
        <p:spPr>
          <a:xfrm>
            <a:off x="4413250" y="2927350"/>
            <a:ext cx="0" cy="2454275"/>
          </a:xfrm>
          <a:prstGeom prst="line">
            <a:avLst/>
          </a:prstGeom>
        </p:spPr>
        <p:style>
          <a:lnRef idx="1">
            <a:schemeClr val="accent1"/>
          </a:lnRef>
          <a:fillRef idx="0">
            <a:schemeClr val="accent1"/>
          </a:fillRef>
          <a:effectRef idx="0">
            <a:schemeClr val="accent1"/>
          </a:effectRef>
          <a:fontRef idx="minor">
            <a:schemeClr val="tx1"/>
          </a:fontRef>
        </p:style>
      </p:cxnSp>
      <p:sp>
        <p:nvSpPr>
          <p:cNvPr id="100" name="泪滴形 99"/>
          <p:cNvSpPr/>
          <p:nvPr>
            <p:custDataLst>
              <p:tags r:id="rId12"/>
            </p:custDataLst>
          </p:nvPr>
        </p:nvSpPr>
        <p:spPr>
          <a:xfrm rot="8100000">
            <a:off x="4333875" y="2735263"/>
            <a:ext cx="160338" cy="158750"/>
          </a:xfrm>
          <a:prstGeom prst="teardrop">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4" name="组合 3"/>
          <p:cNvGrpSpPr/>
          <p:nvPr/>
        </p:nvGrpSpPr>
        <p:grpSpPr>
          <a:xfrm>
            <a:off x="4595813" y="2701925"/>
            <a:ext cx="3081337" cy="2692400"/>
            <a:chOff x="9836" y="4255"/>
            <a:chExt cx="4853" cy="4242"/>
          </a:xfrm>
        </p:grpSpPr>
        <p:sp>
          <p:nvSpPr>
            <p:cNvPr id="97" name="文本框 5"/>
            <p:cNvSpPr txBox="1"/>
            <p:nvPr>
              <p:custDataLst>
                <p:tags r:id="rId13"/>
              </p:custDataLst>
            </p:nvPr>
          </p:nvSpPr>
          <p:spPr>
            <a:xfrm>
              <a:off x="10153" y="5094"/>
              <a:ext cx="4536" cy="3403"/>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30000"/>
                </a:lnSpc>
                <a:spcBef>
                  <a:spcPts val="800"/>
                </a:spcBef>
              </a:pPr>
              <a:r>
                <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紧缩性货币政策是指在社会总需求严重膨胀的经济状况下，通过紧缩货币供应，以抑制社会总需求膨胀的一种货币政策。</a:t>
              </a:r>
              <a:endPar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1" name="ï$ḻiďê"/>
            <p:cNvSpPr txBox="1"/>
            <p:nvPr>
              <p:custDataLst>
                <p:tags r:id="rId14"/>
              </p:custDataLst>
            </p:nvPr>
          </p:nvSpPr>
          <p:spPr bwMode="auto">
            <a:xfrm>
              <a:off x="9836" y="4255"/>
              <a:ext cx="4852"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2. 紧缩性货币政策</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sp>
        <p:nvSpPr>
          <p:cNvPr id="2" name="椭圆 1"/>
          <p:cNvSpPr/>
          <p:nvPr>
            <p:custDataLst>
              <p:tags r:id="rId15"/>
            </p:custDataLst>
          </p:nvPr>
        </p:nvSpPr>
        <p:spPr>
          <a:xfrm>
            <a:off x="7788275" y="5395913"/>
            <a:ext cx="365125" cy="365125"/>
          </a:xfrm>
          <a:prstGeom prst="ellipse">
            <a:avLst/>
          </a:prstGeom>
          <a:solidFill>
            <a:sysClr val="window" lastClr="FFFFFF"/>
          </a:solidFill>
          <a:ln w="101600">
            <a:solidFill>
              <a:schemeClr val="accent1">
                <a:lumMod val="60000"/>
                <a:lumOff val="40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5" name="直接连接符 4"/>
          <p:cNvCxnSpPr/>
          <p:nvPr>
            <p:custDataLst>
              <p:tags r:id="rId16"/>
            </p:custDataLst>
          </p:nvPr>
        </p:nvCxnSpPr>
        <p:spPr>
          <a:xfrm>
            <a:off x="7970838" y="2927350"/>
            <a:ext cx="0" cy="24542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泪滴形 5"/>
          <p:cNvSpPr/>
          <p:nvPr>
            <p:custDataLst>
              <p:tags r:id="rId17"/>
            </p:custDataLst>
          </p:nvPr>
        </p:nvSpPr>
        <p:spPr>
          <a:xfrm rot="8100000">
            <a:off x="7891463" y="2735263"/>
            <a:ext cx="160338" cy="158750"/>
          </a:xfrm>
          <a:prstGeom prst="teardrop">
            <a:avLst/>
          </a:prstGeom>
          <a:solidFill>
            <a:schemeClr val="accent1">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7" name="组合 6"/>
          <p:cNvGrpSpPr/>
          <p:nvPr/>
        </p:nvGrpSpPr>
        <p:grpSpPr>
          <a:xfrm>
            <a:off x="8153400" y="2701925"/>
            <a:ext cx="3081338" cy="2549525"/>
            <a:chOff x="9836" y="4255"/>
            <a:chExt cx="4853" cy="4016"/>
          </a:xfrm>
        </p:grpSpPr>
        <p:sp>
          <p:nvSpPr>
            <p:cNvPr id="8" name="文本框 5"/>
            <p:cNvSpPr txBox="1"/>
            <p:nvPr>
              <p:custDataLst>
                <p:tags r:id="rId18"/>
              </p:custDataLst>
            </p:nvPr>
          </p:nvSpPr>
          <p:spPr>
            <a:xfrm>
              <a:off x="10153" y="4868"/>
              <a:ext cx="4536" cy="3403"/>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30000"/>
                </a:lnSpc>
                <a:spcBef>
                  <a:spcPts val="800"/>
                </a:spcBef>
              </a:pPr>
              <a:r>
                <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中立性货币政策是指在社会总需求与总供给基本平衡的状态下采取的一种货币政策。目的在于保持原有的货币供应量与需求量之间的大体平衡关系。</a:t>
              </a:r>
              <a:endPar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 name="ï$ḻiďê"/>
            <p:cNvSpPr txBox="1"/>
            <p:nvPr>
              <p:custDataLst>
                <p:tags r:id="rId19"/>
              </p:custDataLst>
            </p:nvPr>
          </p:nvSpPr>
          <p:spPr bwMode="auto">
            <a:xfrm>
              <a:off x="9836" y="4255"/>
              <a:ext cx="4852"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3. 中立性货币政策</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spTree>
    <p:custDataLst>
      <p:tags r:id="rId2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p:tgtEl>
                                          <p:spTgt spid="3"/>
                                        </p:tgtEl>
                                        <p:attrNameLst>
                                          <p:attrName>ppt_x</p:attrName>
                                        </p:attrNameLst>
                                      </p:cBhvr>
                                      <p:tavLst>
                                        <p:tav tm="0">
                                          <p:val>
                                            <p:strVal val="#ppt_x+#ppt_w*1.125000"/>
                                          </p:val>
                                        </p:tav>
                                        <p:tav tm="100000">
                                          <p:val>
                                            <p:strVal val="#ppt_x"/>
                                          </p:val>
                                        </p:tav>
                                      </p:tavLst>
                                    </p:anim>
                                    <p:animEffect transition="in" filter="wipe(left)">
                                      <p:cBhvr>
                                        <p:cTn id="8" dur="500"/>
                                        <p:tgtEl>
                                          <p:spTgt spid="3"/>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p:tgtEl>
                                          <p:spTgt spid="4"/>
                                        </p:tgtEl>
                                        <p:attrNameLst>
                                          <p:attrName>ppt_x</p:attrName>
                                        </p:attrNameLst>
                                      </p:cBhvr>
                                      <p:tavLst>
                                        <p:tav tm="0">
                                          <p:val>
                                            <p:strVal val="#ppt_x+#ppt_w*1.125000"/>
                                          </p:val>
                                        </p:tav>
                                        <p:tav tm="100000">
                                          <p:val>
                                            <p:strVal val="#ppt_x"/>
                                          </p:val>
                                        </p:tav>
                                      </p:tavLst>
                                    </p:anim>
                                    <p:animEffect transition="in" filter="wipe(left)">
                                      <p:cBhvr>
                                        <p:cTn id="13" dur="500"/>
                                        <p:tgtEl>
                                          <p:spTgt spid="4"/>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p:tgtEl>
                                          <p:spTgt spid="7"/>
                                        </p:tgtEl>
                                        <p:attrNameLst>
                                          <p:attrName>ppt_x</p:attrName>
                                        </p:attrNameLst>
                                      </p:cBhvr>
                                      <p:tavLst>
                                        <p:tav tm="0">
                                          <p:val>
                                            <p:strVal val="#ppt_x+#ppt_w*1.125000"/>
                                          </p:val>
                                        </p:tav>
                                        <p:tav tm="100000">
                                          <p:val>
                                            <p:strVal val="#ppt_x"/>
                                          </p:val>
                                        </p:tav>
                                      </p:tavLst>
                                    </p:anim>
                                    <p:animEffect transition="in" filter="wipe(lef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 name="矩形 44"/>
          <p:cNvSpPr/>
          <p:nvPr>
            <p:custDataLst>
              <p:tags r:id="rId1"/>
            </p:custDataLst>
          </p:nvPr>
        </p:nvSpPr>
        <p:spPr>
          <a:xfrm>
            <a:off x="701675" y="2228850"/>
            <a:ext cx="11087100" cy="3803015"/>
          </a:xfrm>
          <a:prstGeom prst="rect">
            <a:avLst/>
          </a:prstGeom>
          <a:pattFill prst="dkDnDiag">
            <a:fgClr>
              <a:schemeClr val="bg2">
                <a:lumMod val="9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kumimoji="1" lang="zh-CN" altLang="en-US" sz="1600" b="1" strike="noStrike" noProof="1" dirty="0">
              <a:solidFill>
                <a:schemeClr val="bg1"/>
              </a:solidFill>
              <a:latin typeface="+mn-ea"/>
            </a:endParaRPr>
          </a:p>
        </p:txBody>
      </p:sp>
      <p:sp>
        <p:nvSpPr>
          <p:cNvPr id="44" name="矩形 43"/>
          <p:cNvSpPr/>
          <p:nvPr>
            <p:custDataLst>
              <p:tags r:id="rId2"/>
            </p:custDataLst>
          </p:nvPr>
        </p:nvSpPr>
        <p:spPr>
          <a:xfrm>
            <a:off x="396875" y="2051050"/>
            <a:ext cx="11217275" cy="38696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kumimoji="1" lang="zh-CN" altLang="en-US" sz="1600" b="1" strike="noStrike" noProof="1" dirty="0">
              <a:solidFill>
                <a:schemeClr val="bg1"/>
              </a:solidFill>
              <a:latin typeface="+mn-ea"/>
            </a:endParaRPr>
          </a:p>
        </p:txBody>
      </p:sp>
      <p:grpSp>
        <p:nvGrpSpPr>
          <p:cNvPr id="140292" name="组合 91"/>
          <p:cNvGrpSpPr/>
          <p:nvPr/>
        </p:nvGrpSpPr>
        <p:grpSpPr>
          <a:xfrm>
            <a:off x="927100" y="341313"/>
            <a:ext cx="10360025" cy="523875"/>
            <a:chOff x="1459" y="538"/>
            <a:chExt cx="16315" cy="825"/>
          </a:xfrm>
        </p:grpSpPr>
        <p:cxnSp>
          <p:nvCxnSpPr>
            <p:cNvPr id="93" name="直接连接符 92"/>
            <p:cNvCxnSpPr/>
            <p:nvPr>
              <p:custDataLst>
                <p:tags r:id="rId3"/>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custDataLst>
                <p:tags r:id="rId4"/>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文本框 31"/>
            <p:cNvSpPr txBox="1"/>
            <p:nvPr>
              <p:custDataLst>
                <p:tags r:id="rId5"/>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二、货币政策最终目标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9" name="组合 8"/>
          <p:cNvGrpSpPr/>
          <p:nvPr/>
        </p:nvGrpSpPr>
        <p:grpSpPr>
          <a:xfrm>
            <a:off x="844550" y="2136140"/>
            <a:ext cx="10226040" cy="1094338"/>
            <a:chOff x="1331" y="3929"/>
            <a:chExt cx="16104" cy="1989"/>
          </a:xfrm>
        </p:grpSpPr>
        <p:sp>
          <p:nvSpPr>
            <p:cNvPr id="7" name="文本框 6"/>
            <p:cNvSpPr txBox="1"/>
            <p:nvPr>
              <p:custDataLst>
                <p:tags r:id="rId6"/>
              </p:custDataLst>
            </p:nvPr>
          </p:nvSpPr>
          <p:spPr>
            <a:xfrm>
              <a:off x="1686" y="4570"/>
              <a:ext cx="15749" cy="1348"/>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285750" lvl="0" indent="-285750" algn="l" fontAlgn="ctr">
                <a:lnSpc>
                  <a:spcPct val="130000"/>
                </a:lnSpc>
                <a:spcBef>
                  <a:spcPts val="1000"/>
                </a:spcBef>
                <a:spcAft>
                  <a:spcPts val="0"/>
                </a:spcAft>
                <a:buSzPct val="100000"/>
                <a:buFont typeface="Wingdings" panose="05000000000000000000" charset="0"/>
                <a:buChar char="l"/>
              </a:pPr>
              <a:r>
                <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鉴于目前通货膨胀和物价上涨是世界各国经济生活中最严重的问题，稳定物价已成为中央银行货币政策的首要目标。</a:t>
              </a:r>
              <a:endPar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文本框 3"/>
            <p:cNvSpPr txBox="1"/>
            <p:nvPr>
              <p:custDataLst>
                <p:tags r:id="rId7"/>
              </p:custDataLst>
            </p:nvPr>
          </p:nvSpPr>
          <p:spPr>
            <a:xfrm>
              <a:off x="1331" y="3929"/>
              <a:ext cx="8817" cy="757"/>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1. 稳定物价</a:t>
              </a:r>
              <a:endPar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grpSp>
        <p:nvGrpSpPr>
          <p:cNvPr id="10" name="组合 9"/>
          <p:cNvGrpSpPr/>
          <p:nvPr/>
        </p:nvGrpSpPr>
        <p:grpSpPr>
          <a:xfrm>
            <a:off x="844550" y="3086735"/>
            <a:ext cx="9991090" cy="1054735"/>
            <a:chOff x="1331" y="5652"/>
            <a:chExt cx="15734" cy="1662"/>
          </a:xfrm>
        </p:grpSpPr>
        <p:sp>
          <p:nvSpPr>
            <p:cNvPr id="2" name="文本框 1"/>
            <p:cNvSpPr txBox="1"/>
            <p:nvPr>
              <p:custDataLst>
                <p:tags r:id="rId8"/>
              </p:custDataLst>
            </p:nvPr>
          </p:nvSpPr>
          <p:spPr>
            <a:xfrm>
              <a:off x="1331" y="5652"/>
              <a:ext cx="8817" cy="656"/>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2. 充分就业</a:t>
              </a:r>
              <a:endPar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 name="文本框 4"/>
            <p:cNvSpPr txBox="1"/>
            <p:nvPr>
              <p:custDataLst>
                <p:tags r:id="rId9"/>
              </p:custDataLst>
            </p:nvPr>
          </p:nvSpPr>
          <p:spPr>
            <a:xfrm>
              <a:off x="1687" y="6311"/>
              <a:ext cx="15378" cy="1003"/>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285750" lvl="0" indent="-285750" algn="l" fontAlgn="ctr">
                <a:lnSpc>
                  <a:spcPct val="120000"/>
                </a:lnSpc>
                <a:spcBef>
                  <a:spcPts val="1000"/>
                </a:spcBef>
                <a:spcAft>
                  <a:spcPts val="0"/>
                </a:spcAft>
                <a:buSzPct val="100000"/>
                <a:buFont typeface="Wingdings" panose="05000000000000000000" charset="0"/>
                <a:buChar char="l"/>
              </a:pPr>
              <a:r>
                <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所谓充分就业即指凡有能力并自愿参加工作的劳动者都能找到较适当的工作。就业的标准一般是用失业率来衡量的，失业率高低代表社会充分就业程度的高低。</a:t>
              </a:r>
              <a:endPar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1" name="组合 10"/>
          <p:cNvGrpSpPr/>
          <p:nvPr/>
        </p:nvGrpSpPr>
        <p:grpSpPr>
          <a:xfrm>
            <a:off x="844550" y="4073843"/>
            <a:ext cx="9991191" cy="882424"/>
            <a:chOff x="1331" y="7320"/>
            <a:chExt cx="15732" cy="1390"/>
          </a:xfrm>
        </p:grpSpPr>
        <p:sp>
          <p:nvSpPr>
            <p:cNvPr id="6" name="文本框 5"/>
            <p:cNvSpPr txBox="1"/>
            <p:nvPr>
              <p:custDataLst>
                <p:tags r:id="rId10"/>
              </p:custDataLst>
            </p:nvPr>
          </p:nvSpPr>
          <p:spPr>
            <a:xfrm>
              <a:off x="1331" y="7320"/>
              <a:ext cx="8817" cy="656"/>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3. 经济增长</a:t>
              </a:r>
              <a:endPar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8" name="文本框 7"/>
            <p:cNvSpPr txBox="1"/>
            <p:nvPr>
              <p:custDataLst>
                <p:tags r:id="rId11"/>
              </p:custDataLst>
            </p:nvPr>
          </p:nvSpPr>
          <p:spPr>
            <a:xfrm>
              <a:off x="1703" y="7930"/>
              <a:ext cx="15360" cy="78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285750" lvl="0" indent="-285750" algn="l" fontAlgn="ctr">
                <a:lnSpc>
                  <a:spcPct val="120000"/>
                </a:lnSpc>
                <a:spcBef>
                  <a:spcPts val="1000"/>
                </a:spcBef>
                <a:spcAft>
                  <a:spcPts val="0"/>
                </a:spcAft>
                <a:buSzPct val="100000"/>
                <a:buFont typeface="Wingdings" panose="05000000000000000000" charset="0"/>
                <a:buChar char="l"/>
              </a:pPr>
              <a:r>
                <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经济增长是指使一国国民生产总值的年增长率保持在一定的水平上。</a:t>
              </a:r>
              <a:endPar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27" name="Title 6"/>
          <p:cNvSpPr txBox="1"/>
          <p:nvPr>
            <p:custDataLst>
              <p:tags r:id="rId12"/>
            </p:custDataLst>
          </p:nvPr>
        </p:nvSpPr>
        <p:spPr>
          <a:xfrm>
            <a:off x="767715" y="1412558"/>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（一）货币政策最终目标的内容</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nvGrpSpPr>
        <p:grpSpPr>
          <a:xfrm>
            <a:off x="839470" y="4833938"/>
            <a:ext cx="9991191" cy="882424"/>
            <a:chOff x="1331" y="7320"/>
            <a:chExt cx="15732" cy="1390"/>
          </a:xfrm>
        </p:grpSpPr>
        <p:sp>
          <p:nvSpPr>
            <p:cNvPr id="12" name="文本框 11"/>
            <p:cNvSpPr txBox="1"/>
            <p:nvPr>
              <p:custDataLst>
                <p:tags r:id="rId13"/>
              </p:custDataLst>
            </p:nvPr>
          </p:nvSpPr>
          <p:spPr>
            <a:xfrm>
              <a:off x="1331" y="7320"/>
              <a:ext cx="8817" cy="656"/>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4. 国际收支平衡</a:t>
              </a:r>
              <a:endParaRPr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3" name="文本框 12"/>
            <p:cNvSpPr txBox="1"/>
            <p:nvPr>
              <p:custDataLst>
                <p:tags r:id="rId14"/>
              </p:custDataLst>
            </p:nvPr>
          </p:nvSpPr>
          <p:spPr>
            <a:xfrm>
              <a:off x="1703" y="7930"/>
              <a:ext cx="15360" cy="78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285750" lvl="0" indent="-285750" algn="l" fontAlgn="ctr">
                <a:lnSpc>
                  <a:spcPct val="120000"/>
                </a:lnSpc>
                <a:spcBef>
                  <a:spcPts val="1000"/>
                </a:spcBef>
                <a:spcAft>
                  <a:spcPts val="0"/>
                </a:spcAft>
                <a:buSzPct val="100000"/>
                <a:buFont typeface="Wingdings" panose="05000000000000000000" charset="0"/>
                <a:buChar char="l"/>
              </a:pPr>
              <a:r>
                <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国际收支平衡一般是指在一定的经济时期内，一国对其他国家或地区，因政治、经济、文化往来所引起的全部货币收支大体平衡。</a:t>
              </a:r>
              <a:endParaRPr lang="zh-CN" altLang="en-US" b="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5"/>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900" decel="100000" fill="hold"/>
                                        <p:tgtEl>
                                          <p:spTgt spid="10"/>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900" decel="100000" fill="hold"/>
                                        <p:tgtEl>
                                          <p:spTgt spid="1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900" decel="100000" fill="hold"/>
                                        <p:tgtEl>
                                          <p:spTgt spid="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132330"/>
            <a:ext cx="9304655"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（二）我国的货币政策目标</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在高度集中的计划经济时代，我国是没有严格意义上的货币政策最终目标的，经济计划目标就是货币政策目标。自 1984 年中国人民银行单独行使中央银行职能以后，才有了货币政策目标的概念和选择。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1986 年 1 月，国务院发布的《中华人民共和国银行管理暂行条例》中规定，中央银行、专业银行和其他金融机构的金融业务活动，都应当以发展经济、稳定货币、提高社会经济效益为目标。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二、货币政策最终目标</a:t>
              </a:r>
              <a:endParaRPr lang="en-US"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9298305"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（一）选择货币政策中介指标的标准</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货币政策的中介指标又称中间指标，它是实现货币政策最终目标的中间性或传导性金融变量。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不能直接控制和实现货币政策的最终目标。因为，一方面中央银行作为国民经济中的一个部分，它所能控制的只是货币供应量，不是宏观经济目标本身；另一方面货币政策最终目标是一个长期的非数量化的指标，它只能为中央银行制定货币政策提供指导思想，不能为中央银行提供现实操作的依据。所以中央银行必须借助于短期的、数量性的、用于日常操作的中介指标来实现最终目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三、货币政策中介指标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99515" y="1889760"/>
            <a:ext cx="9435465" cy="35998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（二）西方国家中介指标的选择</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根据以上条件，目前各国选择的中介指标一般有利率、货币供应量、超额储备和基础货币等。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 利率</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将利率作为中介指标的主要理由是：第一，利率与经济活动水平高度相关。当经济繁荣时，信贷需求增加，利率会上升；反之，当经济衰退时，信贷需求也会缩减，利率则下降。因而利率是经济周期波动的指示器。第二，利率还是把货币供应量的变动传导到生产和投资领域的重要渠道。货币当局可通过利率影响投资需求和消费需求，以调节总供求。第三，利率水平可以由中央银行加以控制。</a:t>
            </a:r>
            <a:endParaRPr altLang="zh-CN"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三、货币政策中介指标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99515" y="1889760"/>
            <a:ext cx="9435465" cy="37934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 货币供应量</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根据传统定义，货币供应量包括现金和商业银行活期存款。从现代意义上讲，货币供应量就是一个国家在某一时点上中央银行和金融机构所持有的货币和执行货币职能的金融资产的总和。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 基础货币</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基础货币又称高能货币，简单地说就是指流通中的现金与商业银行的存款准备金之和。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4. 超额准备金</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超额准备金又称剩余储备，这是指商业银行超过中央银行规定交存的法定存款准备金的超额部分。</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三、货币政策中介指标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掌握货币政策工具的运用；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掌握货币政策传导机制；</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了解货币供求原理。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了解货币层次的划分；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掌握货币需求和货币供给理论；</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理解货币政策及其目标。</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643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三、货币政策中介指标</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4" name="Title 6"/>
          <p:cNvSpPr txBox="1"/>
          <p:nvPr>
            <p:custDataLst>
              <p:tags r:id="rId4"/>
            </p:custDataLst>
          </p:nvPr>
        </p:nvSpPr>
        <p:spPr>
          <a:xfrm>
            <a:off x="981075" y="1196023"/>
            <a:ext cx="10229850" cy="12795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（三）我国货币政策的中介指标</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1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根据目前我国的实际情况和中介指标的选择标准，我国中介指标主要有信贷规模、货币供应量、现金发行量、信用总量、同业拆借利率和银行备付金等。</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0" name="直接连接符 39"/>
          <p:cNvCxnSpPr/>
          <p:nvPr>
            <p:custDataLst>
              <p:tags r:id="rId5"/>
            </p:custDataLst>
          </p:nvPr>
        </p:nvCxnSpPr>
        <p:spPr>
          <a:xfrm>
            <a:off x="1491615" y="2778760"/>
            <a:ext cx="8953500" cy="0"/>
          </a:xfrm>
          <a:prstGeom prst="line">
            <a:avLst/>
          </a:prstGeom>
          <a:ln>
            <a:solidFill>
              <a:srgbClr val="1F74AD">
                <a:lumMod val="40000"/>
                <a:lumOff val="60000"/>
              </a:srgbClr>
            </a:solidFill>
            <a:prstDash val="dash"/>
          </a:ln>
        </p:spPr>
        <p:style>
          <a:lnRef idx="1">
            <a:srgbClr val="1F74AD"/>
          </a:lnRef>
          <a:fillRef idx="0">
            <a:srgbClr val="1F74AD"/>
          </a:fillRef>
          <a:effectRef idx="0">
            <a:srgbClr val="1F74AD"/>
          </a:effectRef>
          <a:fontRef idx="minor">
            <a:srgbClr val="000000"/>
          </a:fontRef>
        </p:style>
      </p:cxnSp>
      <p:grpSp>
        <p:nvGrpSpPr>
          <p:cNvPr id="61" name="组合 60"/>
          <p:cNvGrpSpPr/>
          <p:nvPr/>
        </p:nvGrpSpPr>
        <p:grpSpPr>
          <a:xfrm>
            <a:off x="1936115" y="2934335"/>
            <a:ext cx="2079625" cy="1595438"/>
            <a:chOff x="3200" y="3624"/>
            <a:chExt cx="3276" cy="2513"/>
          </a:xfrm>
        </p:grpSpPr>
        <p:sp>
          <p:nvSpPr>
            <p:cNvPr id="51" name="任意多边形 50"/>
            <p:cNvSpPr/>
            <p:nvPr>
              <p:custDataLst>
                <p:tags r:id="rId6"/>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7"/>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8"/>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9"/>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0"/>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1. 信贷规模</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4960303" y="2934335"/>
            <a:ext cx="2079625" cy="1595438"/>
            <a:chOff x="7962" y="3624"/>
            <a:chExt cx="3276" cy="2513"/>
          </a:xfrm>
        </p:grpSpPr>
        <p:sp>
          <p:nvSpPr>
            <p:cNvPr id="50" name="任意多边形 49"/>
            <p:cNvSpPr/>
            <p:nvPr>
              <p:custDataLst>
                <p:tags r:id="rId11"/>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2"/>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3"/>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4"/>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5"/>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2. 货币供应量</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7984490" y="2934335"/>
            <a:ext cx="2079625" cy="1595438"/>
            <a:chOff x="12724" y="3624"/>
            <a:chExt cx="3276" cy="2513"/>
          </a:xfrm>
        </p:grpSpPr>
        <p:sp>
          <p:nvSpPr>
            <p:cNvPr id="41" name="任意多边形 40"/>
            <p:cNvSpPr/>
            <p:nvPr>
              <p:custDataLst>
                <p:tags r:id="rId16"/>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17"/>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18"/>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19"/>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0"/>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3. 现金发行量</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4" name="组合 63"/>
          <p:cNvGrpSpPr/>
          <p:nvPr/>
        </p:nvGrpSpPr>
        <p:grpSpPr>
          <a:xfrm>
            <a:off x="1919605" y="4658678"/>
            <a:ext cx="2079625" cy="1595437"/>
            <a:chOff x="3200" y="6297"/>
            <a:chExt cx="3276" cy="2513"/>
          </a:xfrm>
        </p:grpSpPr>
        <p:sp>
          <p:nvSpPr>
            <p:cNvPr id="82" name="任意多边形 81"/>
            <p:cNvSpPr/>
            <p:nvPr>
              <p:custDataLst>
                <p:tags r:id="rId21"/>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3" name="矩形 82"/>
            <p:cNvSpPr/>
            <p:nvPr>
              <p:custDataLst>
                <p:tags r:id="rId22"/>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4" name="圆角矩形 83"/>
            <p:cNvSpPr/>
            <p:nvPr>
              <p:custDataLst>
                <p:tags r:id="rId23"/>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5" name="圆角矩形 84"/>
            <p:cNvSpPr/>
            <p:nvPr>
              <p:custDataLst>
                <p:tags r:id="rId24"/>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文本框 56"/>
            <p:cNvSpPr txBox="1"/>
            <p:nvPr>
              <p:custDataLst>
                <p:tags r:id="rId25"/>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4. 信用总量</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6" name="组合 65"/>
          <p:cNvGrpSpPr/>
          <p:nvPr/>
        </p:nvGrpSpPr>
        <p:grpSpPr>
          <a:xfrm>
            <a:off x="4960303" y="4631373"/>
            <a:ext cx="2079625" cy="1595437"/>
            <a:chOff x="7962" y="6297"/>
            <a:chExt cx="3276" cy="2513"/>
          </a:xfrm>
        </p:grpSpPr>
        <p:sp>
          <p:nvSpPr>
            <p:cNvPr id="72" name="任意多边形 71"/>
            <p:cNvSpPr/>
            <p:nvPr>
              <p:custDataLst>
                <p:tags r:id="rId26"/>
              </p:custDataLst>
            </p:nvPr>
          </p:nvSpPr>
          <p:spPr>
            <a:xfrm>
              <a:off x="7962"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3" name="矩形 72"/>
            <p:cNvSpPr/>
            <p:nvPr>
              <p:custDataLst>
                <p:tags r:id="rId27"/>
              </p:custDataLst>
            </p:nvPr>
          </p:nvSpPr>
          <p:spPr>
            <a:xfrm>
              <a:off x="7962"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圆角矩形 73"/>
            <p:cNvSpPr/>
            <p:nvPr>
              <p:custDataLst>
                <p:tags r:id="rId28"/>
              </p:custDataLst>
            </p:nvPr>
          </p:nvSpPr>
          <p:spPr>
            <a:xfrm>
              <a:off x="8446"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圆角矩形 74"/>
            <p:cNvSpPr/>
            <p:nvPr>
              <p:custDataLst>
                <p:tags r:id="rId29"/>
              </p:custDataLst>
            </p:nvPr>
          </p:nvSpPr>
          <p:spPr>
            <a:xfrm>
              <a:off x="10515"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custDataLst>
                <p:tags r:id="rId30"/>
              </p:custDataLst>
            </p:nvPr>
          </p:nvSpPr>
          <p:spPr>
            <a:xfrm>
              <a:off x="7962"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5. 同业拆借利率</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7" name="组合 66"/>
          <p:cNvGrpSpPr/>
          <p:nvPr/>
        </p:nvGrpSpPr>
        <p:grpSpPr>
          <a:xfrm>
            <a:off x="7984490" y="4631373"/>
            <a:ext cx="2079625" cy="1595437"/>
            <a:chOff x="12724" y="6297"/>
            <a:chExt cx="3276" cy="2513"/>
          </a:xfrm>
        </p:grpSpPr>
        <p:sp>
          <p:nvSpPr>
            <p:cNvPr id="87" name="任意多边形 86"/>
            <p:cNvSpPr/>
            <p:nvPr>
              <p:custDataLst>
                <p:tags r:id="rId31"/>
              </p:custDataLst>
            </p:nvPr>
          </p:nvSpPr>
          <p:spPr>
            <a:xfrm>
              <a:off x="12724"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8" name="矩形 87"/>
            <p:cNvSpPr/>
            <p:nvPr>
              <p:custDataLst>
                <p:tags r:id="rId32"/>
              </p:custDataLst>
            </p:nvPr>
          </p:nvSpPr>
          <p:spPr>
            <a:xfrm>
              <a:off x="12724"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9" name="圆角矩形 88"/>
            <p:cNvSpPr/>
            <p:nvPr>
              <p:custDataLst>
                <p:tags r:id="rId33"/>
              </p:custDataLst>
            </p:nvPr>
          </p:nvSpPr>
          <p:spPr>
            <a:xfrm>
              <a:off x="13208"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0" name="圆角矩形 89"/>
            <p:cNvSpPr/>
            <p:nvPr>
              <p:custDataLst>
                <p:tags r:id="rId34"/>
              </p:custDataLst>
            </p:nvPr>
          </p:nvSpPr>
          <p:spPr>
            <a:xfrm>
              <a:off x="15277"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文本框 58"/>
            <p:cNvSpPr txBox="1"/>
            <p:nvPr>
              <p:custDataLst>
                <p:tags r:id="rId35"/>
              </p:custDataLst>
            </p:nvPr>
          </p:nvSpPr>
          <p:spPr>
            <a:xfrm>
              <a:off x="12724"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6. 银行备付金</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3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p:tgtEl>
                                          <p:spTgt spid="40"/>
                                        </p:tgtEl>
                                        <p:attrNameLst>
                                          <p:attrName>ppt_y</p:attrName>
                                        </p:attrNameLst>
                                      </p:cBhvr>
                                      <p:tavLst>
                                        <p:tav tm="0">
                                          <p:val>
                                            <p:strVal val="#ppt_y-#ppt_h*1.125000"/>
                                          </p:val>
                                        </p:tav>
                                        <p:tav tm="100000">
                                          <p:val>
                                            <p:strVal val="#ppt_y"/>
                                          </p:val>
                                        </p:tav>
                                      </p:tavLst>
                                    </p:anim>
                                    <p:animEffect transition="in" filter="wipe(down)">
                                      <p:cBhvr>
                                        <p:cTn id="8" dur="500"/>
                                        <p:tgtEl>
                                          <p:spTgt spid="40"/>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p:tgtEl>
                                          <p:spTgt spid="61"/>
                                        </p:tgtEl>
                                        <p:attrNameLst>
                                          <p:attrName>ppt_y</p:attrName>
                                        </p:attrNameLst>
                                      </p:cBhvr>
                                      <p:tavLst>
                                        <p:tav tm="0">
                                          <p:val>
                                            <p:strVal val="#ppt_y-#ppt_h*1.125000"/>
                                          </p:val>
                                        </p:tav>
                                        <p:tav tm="100000">
                                          <p:val>
                                            <p:strVal val="#ppt_y"/>
                                          </p:val>
                                        </p:tav>
                                      </p:tavLst>
                                    </p:anim>
                                    <p:animEffect transition="in" filter="wipe(down)">
                                      <p:cBhvr>
                                        <p:cTn id="13" dur="500"/>
                                        <p:tgtEl>
                                          <p:spTgt spid="61"/>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p:tgtEl>
                                          <p:spTgt spid="62"/>
                                        </p:tgtEl>
                                        <p:attrNameLst>
                                          <p:attrName>ppt_y</p:attrName>
                                        </p:attrNameLst>
                                      </p:cBhvr>
                                      <p:tavLst>
                                        <p:tav tm="0">
                                          <p:val>
                                            <p:strVal val="#ppt_y-#ppt_h*1.125000"/>
                                          </p:val>
                                        </p:tav>
                                        <p:tav tm="100000">
                                          <p:val>
                                            <p:strVal val="#ppt_y"/>
                                          </p:val>
                                        </p:tav>
                                      </p:tavLst>
                                    </p:anim>
                                    <p:animEffect transition="in" filter="wipe(down)">
                                      <p:cBhvr>
                                        <p:cTn id="18" dur="500"/>
                                        <p:tgtEl>
                                          <p:spTgt spid="62"/>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p:tgtEl>
                                          <p:spTgt spid="63"/>
                                        </p:tgtEl>
                                        <p:attrNameLst>
                                          <p:attrName>ppt_y</p:attrName>
                                        </p:attrNameLst>
                                      </p:cBhvr>
                                      <p:tavLst>
                                        <p:tav tm="0">
                                          <p:val>
                                            <p:strVal val="#ppt_y-#ppt_h*1.125000"/>
                                          </p:val>
                                        </p:tav>
                                        <p:tav tm="100000">
                                          <p:val>
                                            <p:strVal val="#ppt_y"/>
                                          </p:val>
                                        </p:tav>
                                      </p:tavLst>
                                    </p:anim>
                                    <p:animEffect transition="in" filter="wipe(down)">
                                      <p:cBhvr>
                                        <p:cTn id="23" dur="500"/>
                                        <p:tgtEl>
                                          <p:spTgt spid="63"/>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p:tgtEl>
                                          <p:spTgt spid="64"/>
                                        </p:tgtEl>
                                        <p:attrNameLst>
                                          <p:attrName>ppt_y</p:attrName>
                                        </p:attrNameLst>
                                      </p:cBhvr>
                                      <p:tavLst>
                                        <p:tav tm="0">
                                          <p:val>
                                            <p:strVal val="#ppt_y-#ppt_h*1.125000"/>
                                          </p:val>
                                        </p:tav>
                                        <p:tav tm="100000">
                                          <p:val>
                                            <p:strVal val="#ppt_y"/>
                                          </p:val>
                                        </p:tav>
                                      </p:tavLst>
                                    </p:anim>
                                    <p:animEffect transition="in" filter="wipe(down)">
                                      <p:cBhvr>
                                        <p:cTn id="28" dur="500"/>
                                        <p:tgtEl>
                                          <p:spTgt spid="64"/>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p:tgtEl>
                                          <p:spTgt spid="66"/>
                                        </p:tgtEl>
                                        <p:attrNameLst>
                                          <p:attrName>ppt_y</p:attrName>
                                        </p:attrNameLst>
                                      </p:cBhvr>
                                      <p:tavLst>
                                        <p:tav tm="0">
                                          <p:val>
                                            <p:strVal val="#ppt_y-#ppt_h*1.125000"/>
                                          </p:val>
                                        </p:tav>
                                        <p:tav tm="100000">
                                          <p:val>
                                            <p:strVal val="#ppt_y"/>
                                          </p:val>
                                        </p:tav>
                                      </p:tavLst>
                                    </p:anim>
                                    <p:animEffect transition="in" filter="wipe(down)">
                                      <p:cBhvr>
                                        <p:cTn id="33" dur="500"/>
                                        <p:tgtEl>
                                          <p:spTgt spid="66"/>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p:tgtEl>
                                          <p:spTgt spid="67"/>
                                        </p:tgtEl>
                                        <p:attrNameLst>
                                          <p:attrName>ppt_y</p:attrName>
                                        </p:attrNameLst>
                                      </p:cBhvr>
                                      <p:tavLst>
                                        <p:tav tm="0">
                                          <p:val>
                                            <p:strVal val="#ppt_y-#ppt_h*1.125000"/>
                                          </p:val>
                                        </p:tav>
                                        <p:tav tm="100000">
                                          <p:val>
                                            <p:strVal val="#ppt_y"/>
                                          </p:val>
                                        </p:tav>
                                      </p:tavLst>
                                    </p:anim>
                                    <p:animEffect transition="in" filter="wipe(down)">
                                      <p:cBhvr>
                                        <p:cTn id="3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99515" y="1851025"/>
            <a:ext cx="9435465" cy="37934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 存款准备金政策</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存款准备金政策指在国家法律所赋予的权利范围内，通过规定或调整商业银行交存中央银行的存款准备金率，控制商业银行的信用创造能力，间接地调节社会货币供应量的活动。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 再贴现政策</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再贴现政策，是指中央银行通过制定或调整再贴现率来干预和影响市场货币供应量的一种金融手段。</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 公开市场业务</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公开市场业务，是指中央银行在公开市场上买进卖出有价证券的业务。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四、货币政策工具</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文本框 1"/>
          <p:cNvSpPr txBox="1"/>
          <p:nvPr/>
        </p:nvSpPr>
        <p:spPr>
          <a:xfrm>
            <a:off x="1055370" y="1042035"/>
            <a:ext cx="3799205" cy="368300"/>
          </a:xfrm>
          <a:prstGeom prst="rect">
            <a:avLst/>
          </a:prstGeom>
          <a:noFill/>
        </p:spPr>
        <p:txBody>
          <a:bodyPr wrap="square" rtlCol="0">
            <a:spAutoFit/>
          </a:bodyPr>
          <a:p>
            <a:r>
              <a:rPr lang="zh-CN" altLang="en-US">
                <a:solidFill>
                  <a:srgbClr val="2F75B4"/>
                </a:solidFill>
                <a:latin typeface="微软雅黑" panose="020B0503020204020204" pitchFamily="34" charset="-122"/>
                <a:ea typeface="微软雅黑" panose="020B0503020204020204" pitchFamily="34" charset="-122"/>
              </a:rPr>
              <a:t>（一）一般性货币政策工具</a:t>
            </a:r>
            <a:endParaRPr lang="zh-CN" altLang="en-US">
              <a:solidFill>
                <a:srgbClr val="2F75B4"/>
              </a:solidFill>
              <a:latin typeface="微软雅黑" panose="020B0503020204020204" pitchFamily="34" charset="-122"/>
              <a:ea typeface="微软雅黑" panose="020B0503020204020204" pitchFamily="34"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0" name="直接连接符 9"/>
          <p:cNvCxnSpPr/>
          <p:nvPr>
            <p:custDataLst>
              <p:tags r:id="rId1"/>
            </p:custDataLst>
          </p:nvPr>
        </p:nvCxnSpPr>
        <p:spPr>
          <a:xfrm>
            <a:off x="7912100" y="5578475"/>
            <a:ext cx="3563938" cy="0"/>
          </a:xfrm>
          <a:prstGeom prst="line">
            <a:avLst/>
          </a:prstGeom>
          <a:ln w="127000" cap="rnd">
            <a:solidFill>
              <a:schemeClr val="accent1">
                <a:lumMod val="60000"/>
                <a:lumOff val="40000"/>
              </a:schemeClr>
            </a:solidFill>
          </a:ln>
        </p:spPr>
        <p:style>
          <a:lnRef idx="1">
            <a:srgbClr val="1F74AD"/>
          </a:lnRef>
          <a:fillRef idx="0">
            <a:srgbClr val="1F74AD"/>
          </a:fillRef>
          <a:effectRef idx="0">
            <a:srgbClr val="1F74AD"/>
          </a:effectRef>
          <a:fontRef idx="minor">
            <a:srgbClr val="000000"/>
          </a:fontRef>
        </p:style>
      </p:cxnSp>
      <p:sp>
        <p:nvSpPr>
          <p:cNvPr id="127" name="Title 6"/>
          <p:cNvSpPr txBox="1"/>
          <p:nvPr>
            <p:custDataLst>
              <p:tags r:id="rId2"/>
            </p:custDataLst>
          </p:nvPr>
        </p:nvSpPr>
        <p:spPr>
          <a:xfrm>
            <a:off x="1069975" y="1389063"/>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（二）选择性货币政策工具</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1571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四、货币政策工具</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88" name="直接连接符 87"/>
          <p:cNvCxnSpPr/>
          <p:nvPr>
            <p:custDataLst>
              <p:tags r:id="rId3"/>
            </p:custDataLst>
          </p:nvPr>
        </p:nvCxnSpPr>
        <p:spPr>
          <a:xfrm>
            <a:off x="774700" y="5578475"/>
            <a:ext cx="3600450" cy="0"/>
          </a:xfrm>
          <a:prstGeom prst="line">
            <a:avLst/>
          </a:prstGeom>
          <a:ln w="127000" cap="rnd">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2" name="椭圆 91"/>
          <p:cNvSpPr/>
          <p:nvPr>
            <p:custDataLst>
              <p:tags r:id="rId4"/>
            </p:custDataLst>
          </p:nvPr>
        </p:nvSpPr>
        <p:spPr>
          <a:xfrm>
            <a:off x="658813" y="5395913"/>
            <a:ext cx="363538" cy="365125"/>
          </a:xfrm>
          <a:prstGeom prst="ellipse">
            <a:avLst/>
          </a:prstGeom>
          <a:solidFill>
            <a:sysClr val="window" lastClr="FFFFFF"/>
          </a:solidFill>
          <a:ln w="101600">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3" name="直接连接符 92"/>
          <p:cNvCxnSpPr/>
          <p:nvPr>
            <p:custDataLst>
              <p:tags r:id="rId5"/>
            </p:custDataLst>
          </p:nvPr>
        </p:nvCxnSpPr>
        <p:spPr>
          <a:xfrm>
            <a:off x="841375" y="2927350"/>
            <a:ext cx="0" cy="24542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4" name="泪滴形 93"/>
          <p:cNvSpPr/>
          <p:nvPr>
            <p:custDataLst>
              <p:tags r:id="rId6"/>
            </p:custDataLst>
          </p:nvPr>
        </p:nvSpPr>
        <p:spPr>
          <a:xfrm rot="8100000">
            <a:off x="762000" y="2735263"/>
            <a:ext cx="158750" cy="158750"/>
          </a:xfrm>
          <a:prstGeom prst="teardrop">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3" name="组合 2"/>
          <p:cNvGrpSpPr/>
          <p:nvPr/>
        </p:nvGrpSpPr>
        <p:grpSpPr>
          <a:xfrm>
            <a:off x="841375" y="2674938"/>
            <a:ext cx="3103563" cy="2719387"/>
            <a:chOff x="3985" y="4211"/>
            <a:chExt cx="4886" cy="2843"/>
          </a:xfrm>
        </p:grpSpPr>
        <p:sp>
          <p:nvSpPr>
            <p:cNvPr id="89" name="文本框 5"/>
            <p:cNvSpPr txBox="1"/>
            <p:nvPr>
              <p:custDataLst>
                <p:tags r:id="rId7"/>
              </p:custDataLst>
            </p:nvPr>
          </p:nvSpPr>
          <p:spPr>
            <a:xfrm>
              <a:off x="4335" y="4796"/>
              <a:ext cx="4535" cy="2258"/>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base">
                <a:lnSpc>
                  <a:spcPct val="130000"/>
                </a:lnSpc>
              </a:pPr>
              <a:r>
                <a:rPr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证券市场信用控制是指中央银行控制商业银行或证券交易所对交易者信用贷款或抵押贷款占证券交易额的比例，以控制流向证券市场的资金，抑制过度投机。</a:t>
              </a:r>
              <a:endParaRPr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5" name="ï$ḻiďê"/>
            <p:cNvSpPr txBox="1"/>
            <p:nvPr>
              <p:custDataLst>
                <p:tags r:id="rId8"/>
              </p:custDataLst>
            </p:nvPr>
          </p:nvSpPr>
          <p:spPr bwMode="auto">
            <a:xfrm>
              <a:off x="3985" y="4211"/>
              <a:ext cx="4886"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1. 证券市场信用控制</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cxnSp>
        <p:nvCxnSpPr>
          <p:cNvPr id="96" name="直接连接符 95"/>
          <p:cNvCxnSpPr/>
          <p:nvPr>
            <p:custDataLst>
              <p:tags r:id="rId9"/>
            </p:custDataLst>
          </p:nvPr>
        </p:nvCxnSpPr>
        <p:spPr>
          <a:xfrm>
            <a:off x="4348163" y="5578475"/>
            <a:ext cx="3563938" cy="0"/>
          </a:xfrm>
          <a:prstGeom prst="line">
            <a:avLst/>
          </a:prstGeom>
          <a:ln w="127000" cap="rnd">
            <a:solidFill>
              <a:schemeClr val="accent1"/>
            </a:solidFill>
          </a:ln>
        </p:spPr>
        <p:style>
          <a:lnRef idx="1">
            <a:srgbClr val="1F74AD"/>
          </a:lnRef>
          <a:fillRef idx="0">
            <a:srgbClr val="1F74AD"/>
          </a:fillRef>
          <a:effectRef idx="0">
            <a:srgbClr val="1F74AD"/>
          </a:effectRef>
          <a:fontRef idx="minor">
            <a:srgbClr val="000000"/>
          </a:fontRef>
        </p:style>
      </p:cxnSp>
      <p:sp>
        <p:nvSpPr>
          <p:cNvPr id="98" name="椭圆 97"/>
          <p:cNvSpPr/>
          <p:nvPr>
            <p:custDataLst>
              <p:tags r:id="rId10"/>
            </p:custDataLst>
          </p:nvPr>
        </p:nvSpPr>
        <p:spPr>
          <a:xfrm>
            <a:off x="4230688" y="5395913"/>
            <a:ext cx="365125" cy="365125"/>
          </a:xfrm>
          <a:prstGeom prst="ellipse">
            <a:avLst/>
          </a:prstGeom>
          <a:solidFill>
            <a:sysClr val="window" lastClr="FFFFFF"/>
          </a:solidFill>
          <a:ln w="101600">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9" name="直接连接符 98"/>
          <p:cNvCxnSpPr/>
          <p:nvPr>
            <p:custDataLst>
              <p:tags r:id="rId11"/>
            </p:custDataLst>
          </p:nvPr>
        </p:nvCxnSpPr>
        <p:spPr>
          <a:xfrm>
            <a:off x="4413250" y="2927350"/>
            <a:ext cx="0" cy="2454275"/>
          </a:xfrm>
          <a:prstGeom prst="line">
            <a:avLst/>
          </a:prstGeom>
        </p:spPr>
        <p:style>
          <a:lnRef idx="1">
            <a:schemeClr val="accent1"/>
          </a:lnRef>
          <a:fillRef idx="0">
            <a:schemeClr val="accent1"/>
          </a:fillRef>
          <a:effectRef idx="0">
            <a:schemeClr val="accent1"/>
          </a:effectRef>
          <a:fontRef idx="minor">
            <a:schemeClr val="tx1"/>
          </a:fontRef>
        </p:style>
      </p:cxnSp>
      <p:sp>
        <p:nvSpPr>
          <p:cNvPr id="100" name="泪滴形 99"/>
          <p:cNvSpPr/>
          <p:nvPr>
            <p:custDataLst>
              <p:tags r:id="rId12"/>
            </p:custDataLst>
          </p:nvPr>
        </p:nvSpPr>
        <p:spPr>
          <a:xfrm rot="8100000">
            <a:off x="4333875" y="2735263"/>
            <a:ext cx="160338" cy="158750"/>
          </a:xfrm>
          <a:prstGeom prst="teardrop">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4" name="组合 3"/>
          <p:cNvGrpSpPr/>
          <p:nvPr/>
        </p:nvGrpSpPr>
        <p:grpSpPr>
          <a:xfrm>
            <a:off x="4595813" y="2701925"/>
            <a:ext cx="3081337" cy="2692400"/>
            <a:chOff x="9836" y="4255"/>
            <a:chExt cx="4853" cy="4242"/>
          </a:xfrm>
        </p:grpSpPr>
        <p:sp>
          <p:nvSpPr>
            <p:cNvPr id="97" name="文本框 5"/>
            <p:cNvSpPr txBox="1"/>
            <p:nvPr>
              <p:custDataLst>
                <p:tags r:id="rId13"/>
              </p:custDataLst>
            </p:nvPr>
          </p:nvSpPr>
          <p:spPr>
            <a:xfrm>
              <a:off x="10153" y="5094"/>
              <a:ext cx="4536" cy="3403"/>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30000"/>
                </a:lnSpc>
                <a:spcBef>
                  <a:spcPts val="800"/>
                </a:spcBef>
              </a:pPr>
              <a:r>
                <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消费者信用控制是指中央银行通过对各种耐用消费品规定分期付款的最低付现额和分期付款的最长偿还期限，对消费者购买耐用消费品的能力施加影响的管理措施。</a:t>
              </a:r>
              <a:endPar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1" name="ï$ḻiďê"/>
            <p:cNvSpPr txBox="1"/>
            <p:nvPr>
              <p:custDataLst>
                <p:tags r:id="rId14"/>
              </p:custDataLst>
            </p:nvPr>
          </p:nvSpPr>
          <p:spPr bwMode="auto">
            <a:xfrm>
              <a:off x="9836" y="4255"/>
              <a:ext cx="4852"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2. 消费者信用控制</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sp>
        <p:nvSpPr>
          <p:cNvPr id="2" name="椭圆 1"/>
          <p:cNvSpPr/>
          <p:nvPr>
            <p:custDataLst>
              <p:tags r:id="rId15"/>
            </p:custDataLst>
          </p:nvPr>
        </p:nvSpPr>
        <p:spPr>
          <a:xfrm>
            <a:off x="7788275" y="5395913"/>
            <a:ext cx="365125" cy="365125"/>
          </a:xfrm>
          <a:prstGeom prst="ellipse">
            <a:avLst/>
          </a:prstGeom>
          <a:solidFill>
            <a:sysClr val="window" lastClr="FFFFFF"/>
          </a:solidFill>
          <a:ln w="101600">
            <a:solidFill>
              <a:schemeClr val="accent1">
                <a:lumMod val="60000"/>
                <a:lumOff val="40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5" name="直接连接符 4"/>
          <p:cNvCxnSpPr/>
          <p:nvPr>
            <p:custDataLst>
              <p:tags r:id="rId16"/>
            </p:custDataLst>
          </p:nvPr>
        </p:nvCxnSpPr>
        <p:spPr>
          <a:xfrm>
            <a:off x="7970838" y="2927350"/>
            <a:ext cx="0" cy="24542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泪滴形 5"/>
          <p:cNvSpPr/>
          <p:nvPr>
            <p:custDataLst>
              <p:tags r:id="rId17"/>
            </p:custDataLst>
          </p:nvPr>
        </p:nvSpPr>
        <p:spPr>
          <a:xfrm rot="8100000">
            <a:off x="7891463" y="2735263"/>
            <a:ext cx="160338" cy="158750"/>
          </a:xfrm>
          <a:prstGeom prst="teardrop">
            <a:avLst/>
          </a:prstGeom>
          <a:solidFill>
            <a:schemeClr val="accent1">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7" name="组合 6"/>
          <p:cNvGrpSpPr/>
          <p:nvPr/>
        </p:nvGrpSpPr>
        <p:grpSpPr>
          <a:xfrm>
            <a:off x="8153400" y="2701925"/>
            <a:ext cx="3080703" cy="2549525"/>
            <a:chOff x="9836" y="4255"/>
            <a:chExt cx="4852" cy="4016"/>
          </a:xfrm>
        </p:grpSpPr>
        <p:sp>
          <p:nvSpPr>
            <p:cNvPr id="8" name="文本框 5"/>
            <p:cNvSpPr txBox="1"/>
            <p:nvPr>
              <p:custDataLst>
                <p:tags r:id="rId18"/>
              </p:custDataLst>
            </p:nvPr>
          </p:nvSpPr>
          <p:spPr>
            <a:xfrm>
              <a:off x="10111" y="4868"/>
              <a:ext cx="4423" cy="3403"/>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30000"/>
                </a:lnSpc>
                <a:spcBef>
                  <a:spcPts val="800"/>
                </a:spcBef>
              </a:pPr>
              <a:r>
                <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不动产信用控制是指中央银行对金融机构在房地产方面放款的限制措施，以抑制房地产及其他不动产的交易投机。</a:t>
              </a:r>
              <a:endParaRPr lang="zh-CN" altLang="en-US" sz="13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 name="ï$ḻiďê"/>
            <p:cNvSpPr txBox="1"/>
            <p:nvPr>
              <p:custDataLst>
                <p:tags r:id="rId19"/>
              </p:custDataLst>
            </p:nvPr>
          </p:nvSpPr>
          <p:spPr bwMode="auto">
            <a:xfrm>
              <a:off x="9836" y="4255"/>
              <a:ext cx="4852"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algn="just" defTabSz="913765" fontAlgn="base">
                <a:buSzPct val="25000"/>
                <a:defRPr/>
              </a:pPr>
              <a:r>
                <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3. 不动产信用控制</a:t>
              </a:r>
              <a:endParaRPr lang="zh-CN" altLang="en-US" sz="16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spTree>
    <p:custDataLst>
      <p:tags r:id="rId2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p:tgtEl>
                                          <p:spTgt spid="3"/>
                                        </p:tgtEl>
                                        <p:attrNameLst>
                                          <p:attrName>ppt_x</p:attrName>
                                        </p:attrNameLst>
                                      </p:cBhvr>
                                      <p:tavLst>
                                        <p:tav tm="0">
                                          <p:val>
                                            <p:strVal val="#ppt_x+#ppt_w*1.125000"/>
                                          </p:val>
                                        </p:tav>
                                        <p:tav tm="100000">
                                          <p:val>
                                            <p:strVal val="#ppt_x"/>
                                          </p:val>
                                        </p:tav>
                                      </p:tavLst>
                                    </p:anim>
                                    <p:animEffect transition="in" filter="wipe(left)">
                                      <p:cBhvr>
                                        <p:cTn id="8" dur="500"/>
                                        <p:tgtEl>
                                          <p:spTgt spid="3"/>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p:tgtEl>
                                          <p:spTgt spid="4"/>
                                        </p:tgtEl>
                                        <p:attrNameLst>
                                          <p:attrName>ppt_x</p:attrName>
                                        </p:attrNameLst>
                                      </p:cBhvr>
                                      <p:tavLst>
                                        <p:tav tm="0">
                                          <p:val>
                                            <p:strVal val="#ppt_x+#ppt_w*1.125000"/>
                                          </p:val>
                                        </p:tav>
                                        <p:tav tm="100000">
                                          <p:val>
                                            <p:strVal val="#ppt_x"/>
                                          </p:val>
                                        </p:tav>
                                      </p:tavLst>
                                    </p:anim>
                                    <p:animEffect transition="in" filter="wipe(left)">
                                      <p:cBhvr>
                                        <p:cTn id="13" dur="500"/>
                                        <p:tgtEl>
                                          <p:spTgt spid="4"/>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p:tgtEl>
                                          <p:spTgt spid="7"/>
                                        </p:tgtEl>
                                        <p:attrNameLst>
                                          <p:attrName>ppt_x</p:attrName>
                                        </p:attrNameLst>
                                      </p:cBhvr>
                                      <p:tavLst>
                                        <p:tav tm="0">
                                          <p:val>
                                            <p:strVal val="#ppt_x+#ppt_w*1.125000"/>
                                          </p:val>
                                        </p:tav>
                                        <p:tav tm="100000">
                                          <p:val>
                                            <p:strVal val="#ppt_x"/>
                                          </p:val>
                                        </p:tav>
                                      </p:tavLst>
                                    </p:anim>
                                    <p:animEffect transition="in" filter="wipe(lef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四、货币政策工具</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1. 直接信用控制</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直接信用控制是中央银行以行政命令或其他方式直接对商业银行及其他金融机</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构的信用活动进行控制。它的特点是依靠行政干预，而不是借助于市场机制。</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2. 间接信用控制</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间接信用控制，是指中央银行采用直接控制以及一般信用控制以外的各种控制</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措施，以间接地对商业银行的信用创造施以影响。</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127" name="Title 6"/>
          <p:cNvSpPr txBox="1"/>
          <p:nvPr>
            <p:custDataLst>
              <p:tags r:id="rId11"/>
            </p:custDataLst>
          </p:nvPr>
        </p:nvSpPr>
        <p:spPr>
          <a:xfrm>
            <a:off x="927100" y="1196023"/>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（三）其他货币政策工具</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000"/>
              <a:ext cx="14775" cy="591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4333875" y="1484630"/>
            <a:ext cx="3542665" cy="4683760"/>
          </a:xfrm>
          <a:prstGeom prst="rect">
            <a:avLst/>
          </a:prstGeom>
        </p:spPr>
      </p:pic>
    </p:spTree>
    <p:custDataLst>
      <p:tags r:id="rId1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搜索和分析我国近十年的货币供给数据；</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讨论和分析我国近十年的货币政策。</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货币供给</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695325" y="1557020"/>
            <a:ext cx="6835140" cy="43554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（一）货币供给</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供给是指货币供给主体向社会公众供给货币的经济行为，在现代经济社会中，能够向社会公众提供信用货币（现金货币和存款货币）的主体有中央银行、存款货币银行以及特定的存款金融机构。全社会的货币供给量都是通过这些金融机构的信贷活动而形成的。例如，中央银行根据社会需要发行现金货币，商业银行向企业发放贷款，同时增加企业的存款货币等，这样就使流通中的货币增加，货币供给量扩大；反之，当现金货币回笼到中央银行，或商业银行收回贷款，企业存款货币减少，货币供给量收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一、货币供给理论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5499100"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（二）货币供给量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供给量是指在企业、个人以及各金融机构中的货币总存量。货币供给量是一个时点数，是一定时刻的货币存量。在信用制度发达的现代经济社会，有许多资产发挥着货币的职能，从而在一定程度上具有“货币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607935" y="2276475"/>
            <a:ext cx="2821940" cy="264668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5499100"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（三）货币供给与银行体系的资产负债表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2639695" y="3068955"/>
            <a:ext cx="6429375" cy="185737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8555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影响基础货币的因素</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所谓基础货币，也称高能货币或强力货币，指能够创造存款货币的货币。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影响货币乘数的因素</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货币乘数是指基础货币扩张的倍数。影响货币乘数的因素有：（1）法定存款准备金率；（2）超额存款准备金率；（3）现金漏损率；（4）活期存款转定期存款及其准备金。</a:t>
            </a:r>
            <a:endPar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1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1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1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2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2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2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2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2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2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2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3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4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4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4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4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4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REFSHAPE" val="-1913197956"/>
</p:tagLst>
</file>

<file path=ppt/tags/tag461.xml><?xml version="1.0" encoding="utf-8"?>
<p:tagLst xmlns:p="http://schemas.openxmlformats.org/presentationml/2006/main">
  <p:tag name="REFSHAPE" val="-1913197820"/>
</p:tagLst>
</file>

<file path=ppt/tags/tag462.xml><?xml version="1.0" encoding="utf-8"?>
<p:tagLst xmlns:p="http://schemas.openxmlformats.org/presentationml/2006/main">
  <p:tag name="REFSHAPE" val="-1913200132"/>
</p:tagLst>
</file>

<file path=ppt/tags/tag463.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64.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465.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66.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67.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68.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469.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71.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72.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473.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74.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75.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476.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7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8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8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8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8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8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8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9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9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9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9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9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9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99.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01.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502.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03.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04.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505.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06.xml><?xml version="1.0" encoding="utf-8"?>
<p:tagLst xmlns:p="http://schemas.openxmlformats.org/presentationml/2006/main">
  <p:tag name="REFSHAPE" val="1388927652"/>
</p:tagLst>
</file>

<file path=ppt/tags/tag507.xml><?xml version="1.0" encoding="utf-8"?>
<p:tagLst xmlns:p="http://schemas.openxmlformats.org/presentationml/2006/main">
  <p:tag name="REFSHAPE" val="1388926700"/>
</p:tagLst>
</file>

<file path=ppt/tags/tag508.xml><?xml version="1.0" encoding="utf-8"?>
<p:tagLst xmlns:p="http://schemas.openxmlformats.org/presentationml/2006/main">
  <p:tag name="REFSHAPE" val="1388927788"/>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1.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512.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13.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4.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515.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16.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17.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518.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19.xml><?xml version="1.0" encoding="utf-8"?>
<p:tagLst xmlns:p="http://schemas.openxmlformats.org/presentationml/2006/main">
  <p:tag name="REFSHAPE" val="138892765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REFSHAPE" val="1388926700"/>
</p:tagLst>
</file>

<file path=ppt/tags/tag521.xml><?xml version="1.0" encoding="utf-8"?>
<p:tagLst xmlns:p="http://schemas.openxmlformats.org/presentationml/2006/main">
  <p:tag name="REFSHAPE" val="1388927788"/>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523.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24.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525.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2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8.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49.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1.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2.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3.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4.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5.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6.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5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6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568.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69.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571.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72.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573.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74.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75.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576.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77.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578.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57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4"/>
</p:tagLst>
</file>

<file path=ppt/tags/tag58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4"/>
</p:tagLst>
</file>

<file path=ppt/tags/tag58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4"/>
</p:tagLst>
</file>

<file path=ppt/tags/tag58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58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4"/>
</p:tagLst>
</file>

<file path=ppt/tags/tag58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4"/>
</p:tagLst>
</file>

<file path=ppt/tags/tag58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4"/>
</p:tagLst>
</file>

<file path=ppt/tags/tag58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59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59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59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59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59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4"/>
</p:tagLst>
</file>

<file path=ppt/tags/tag59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4"/>
</p:tagLst>
</file>

<file path=ppt/tags/tag59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4"/>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1.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0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0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0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0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0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0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0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3.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61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5.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1_4"/>
  <p:tag name="KSO_WM_UNIT_ID" val="diagram20191580_3*m_h_i*1_1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616.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1_1"/>
  <p:tag name="KSO_WM_UNIT_ID" val="diagram20191580_3*m_h_i*1_1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617.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1_2"/>
  <p:tag name="KSO_WM_UNIT_ID" val="diagram20191580_3*m_h_i*1_1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618.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1_3"/>
  <p:tag name="KSO_WM_UNIT_ID" val="diagram20191580_3*m_h_i*1_1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19.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1_1_1"/>
  <p:tag name="KSO_WM_UNIT_ID" val="diagram20191580_3*m_h_h_f*1_1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1_1_1"/>
  <p:tag name="KSO_WM_UNIT_ID" val="diagram20191580_3*m_h_h_a*1_1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621.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622.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623.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624.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25.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626.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2_1_1"/>
  <p:tag name="KSO_WM_UNIT_ID" val="diagram20191580_3*m_h_h_a*1_2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627.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628.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629.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631.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2_1_1"/>
  <p:tag name="KSO_WM_UNIT_ID" val="diagram20191580_3*m_h_h_a*1_2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63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3875_1*i*2"/>
  <p:tag name="KSO_WM_TEMPLATE_CATEGORY" val="diagram"/>
  <p:tag name="KSO_WM_TEMPLATE_INDEX" val="20193875"/>
  <p:tag name="KSO_WM_UNIT_LAYERLEVEL" val="1"/>
  <p:tag name="KSO_WM_TAG_VERSION" val="1.0"/>
  <p:tag name="KSO_WM_BEAUTIFY_FLAG" val="#wm#"/>
  <p:tag name="KSO_WM_UNIT_ADJUSTLAYOUT_ID" val="45"/>
  <p:tag name="KSO_WM_UNIT_COLOR_SCHEME_SHAPE_ID" val="45"/>
  <p:tag name="KSO_WM_UNIT_COLOR_SCHEME_PARENT_PAGE" val="0_1"/>
  <p:tag name="KSO_WM_UNIT_FOIL_COLOR" val="1"/>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3875_1*i*3"/>
  <p:tag name="KSO_WM_TEMPLATE_CATEGORY" val="diagram"/>
  <p:tag name="KSO_WM_TEMPLATE_INDEX" val="20193875"/>
  <p:tag name="KSO_WM_UNIT_LAYERLEVEL" val="1"/>
  <p:tag name="KSO_WM_TAG_VERSION" val="1.0"/>
  <p:tag name="KSO_WM_BEAUTIFY_FLAG" val="#wm#"/>
  <p:tag name="KSO_WM_UNIT_ADJUSTLAYOUT_ID" val="44"/>
  <p:tag name="KSO_WM_UNIT_COLOR_SCHEME_SHAPE_ID" val="44"/>
  <p:tag name="KSO_WM_UNIT_COLOR_SCHEME_PARENT_PAGE" val="0_1"/>
  <p:tag name="KSO_WM_UNIT_FOIL_COLOR" val="1"/>
</p:tagLst>
</file>

<file path=ppt/tags/tag635.xml><?xml version="1.0" encoding="utf-8"?>
<p:tagLst xmlns:p="http://schemas.openxmlformats.org/presentationml/2006/main">
  <p:tag name="REFSHAPE" val="1736350956"/>
</p:tagLst>
</file>

<file path=ppt/tags/tag636.xml><?xml version="1.0" encoding="utf-8"?>
<p:tagLst xmlns:p="http://schemas.openxmlformats.org/presentationml/2006/main">
  <p:tag name="REFSHAPE" val="1736351228"/>
</p:tagLst>
</file>

<file path=ppt/tags/tag637.xml><?xml version="1.0" encoding="utf-8"?>
<p:tagLst xmlns:p="http://schemas.openxmlformats.org/presentationml/2006/main">
  <p:tag name="REFSHAPE" val="1736352044"/>
</p:tagLst>
</file>

<file path=ppt/tags/tag638.xml><?xml version="1.0" encoding="utf-8"?>
<p:tagLst xmlns:p="http://schemas.openxmlformats.org/presentationml/2006/main">
  <p:tag name="KSO_WM_UNIT_PRESET_TEXT" val="点击此处添加正文，文字是您思想的提炼，请言简意赅的阐述您的观点。&#13;根据需要您可以酌情增减文字，以便观者可以准确的理解您所传达的完整信息。&#13;您的正文已经字字珠玑，但信息却错综复杂，需要用更多的文字来表述；但请您尽可能提炼思想的精髓，否则容易造成观者的阅读压力，适得其反。&#13;您输入的文字到这里，就是最佳视觉效果，请务必注意"/>
  <p:tag name="KSO_WM_UNIT_TEXT_PART_ID" val="2-d"/>
  <p:tag name="KSO_WM_UNIT_TEXT_PART_SIZE" val="254.64*434.5"/>
  <p:tag name="KSO_WM_UNIT_VALUE" val="260"/>
  <p:tag name="KSO_WM_UNIT_HIGHLIGHT" val="0"/>
  <p:tag name="KSO_WM_UNIT_COMPATIBLE" val="0"/>
  <p:tag name="KSO_WM_UNIT_DIAGRAM_ISNUMVISUAL" val="0"/>
  <p:tag name="KSO_WM_UNIT_DIAGRAM_ISREFERUNIT" val="0"/>
  <p:tag name="KSO_WM_UNIT_TYPE" val="f"/>
  <p:tag name="KSO_WM_UNIT_INDEX" val="1"/>
  <p:tag name="KSO_WM_UNIT_ID" val="diagram20193875_1*f*1"/>
  <p:tag name="KSO_WM_TEMPLATE_CATEGORY" val="diagram"/>
  <p:tag name="KSO_WM_TEMPLATE_INDEX" val="20193875"/>
  <p:tag name="KSO_WM_UNIT_LAYERLEVEL" val="1"/>
  <p:tag name="KSO_WM_TAG_VERSION" val="1.0"/>
  <p:tag name="KSO_WM_BEAUTIFY_FLAG" val="#wm#"/>
  <p:tag name="KSO_WM_UNIT_ADJUSTLAYOUT_ID" val="7"/>
  <p:tag name="KSO_WM_UNIT_COLOR_SCHEME_SHAPE_ID" val="7"/>
  <p:tag name="KSO_WM_UNIT_COLOR_SCHEME_PARENT_PAGE" val="0_1"/>
  <p:tag name="KSO_WM_UNIT_TEXT_PART_ID_V2" val="d-2-1"/>
</p:tagLst>
</file>

<file path=ppt/tags/tag639.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41.xml><?xml version="1.0" encoding="utf-8"?>
<p:tagLst xmlns:p="http://schemas.openxmlformats.org/presentationml/2006/main">
  <p:tag name="KSO_WM_UNIT_PRESET_TEXT" val="点击此处添加正文，文字是您思想的提炼，请言简意赅的阐述您的观点。&#13;根据需要您可以酌情增减文字，以便观者可以准确的理解您所传达的完整信息。&#13;您的正文已经字字珠玑，但信息却错综复杂，需要用更多的文字来表述；但请您尽可能提炼思想的精髓，否则容易造成观者的阅读压力，适得其反。&#13;您输入的文字到这里，就是最佳视觉效果，请务必注意"/>
  <p:tag name="KSO_WM_UNIT_TEXT_PART_ID" val="2-d"/>
  <p:tag name="KSO_WM_UNIT_TEXT_PART_SIZE" val="254.64*434.5"/>
  <p:tag name="KSO_WM_UNIT_VALUE" val="260"/>
  <p:tag name="KSO_WM_UNIT_HIGHLIGHT" val="0"/>
  <p:tag name="KSO_WM_UNIT_COMPATIBLE" val="0"/>
  <p:tag name="KSO_WM_UNIT_DIAGRAM_ISNUMVISUAL" val="0"/>
  <p:tag name="KSO_WM_UNIT_DIAGRAM_ISREFERUNIT" val="0"/>
  <p:tag name="KSO_WM_UNIT_TYPE" val="f"/>
  <p:tag name="KSO_WM_UNIT_INDEX" val="1"/>
  <p:tag name="KSO_WM_UNIT_ID" val="diagram20193875_1*f*1"/>
  <p:tag name="KSO_WM_TEMPLATE_CATEGORY" val="diagram"/>
  <p:tag name="KSO_WM_TEMPLATE_INDEX" val="20193875"/>
  <p:tag name="KSO_WM_UNIT_LAYERLEVEL" val="1"/>
  <p:tag name="KSO_WM_TAG_VERSION" val="1.0"/>
  <p:tag name="KSO_WM_BEAUTIFY_FLAG" val="#wm#"/>
  <p:tag name="KSO_WM_UNIT_ADJUSTLAYOUT_ID" val="7"/>
  <p:tag name="KSO_WM_UNIT_COLOR_SCHEME_SHAPE_ID" val="7"/>
  <p:tag name="KSO_WM_UNIT_COLOR_SCHEME_PARENT_PAGE" val="0_1"/>
  <p:tag name="KSO_WM_UNIT_TEXT_PART_ID_V2" val="d-2-1"/>
</p:tagLst>
</file>

<file path=ppt/tags/tag642.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43.xml><?xml version="1.0" encoding="utf-8"?>
<p:tagLst xmlns:p="http://schemas.openxmlformats.org/presentationml/2006/main">
  <p:tag name="KSO_WM_UNIT_PRESET_TEXT" val="点击此处添加正文，文字是您思想的提炼，请言简意赅的阐述您的观点。&#13;根据需要您可以酌情增减文字，以便观者可以准确的理解您所传达的完整信息。&#13;您的正文已经字字珠玑，但信息却错综复杂，需要用更多的文字来表述；但请您尽可能提炼思想的精髓，否则容易造成观者的阅读压力，适得其反。&#13;您输入的文字到这里，就是最佳视觉效果，请务必注意"/>
  <p:tag name="KSO_WM_UNIT_TEXT_PART_ID" val="2-d"/>
  <p:tag name="KSO_WM_UNIT_TEXT_PART_SIZE" val="254.64*434.5"/>
  <p:tag name="KSO_WM_UNIT_VALUE" val="260"/>
  <p:tag name="KSO_WM_UNIT_HIGHLIGHT" val="0"/>
  <p:tag name="KSO_WM_UNIT_COMPATIBLE" val="0"/>
  <p:tag name="KSO_WM_UNIT_DIAGRAM_ISNUMVISUAL" val="0"/>
  <p:tag name="KSO_WM_UNIT_DIAGRAM_ISREFERUNIT" val="0"/>
  <p:tag name="KSO_WM_UNIT_TYPE" val="f"/>
  <p:tag name="KSO_WM_UNIT_INDEX" val="1"/>
  <p:tag name="KSO_WM_UNIT_ID" val="diagram20193875_1*f*1"/>
  <p:tag name="KSO_WM_TEMPLATE_CATEGORY" val="diagram"/>
  <p:tag name="KSO_WM_TEMPLATE_INDEX" val="20193875"/>
  <p:tag name="KSO_WM_UNIT_LAYERLEVEL" val="1"/>
  <p:tag name="KSO_WM_TAG_VERSION" val="1.0"/>
  <p:tag name="KSO_WM_BEAUTIFY_FLAG" val="#wm#"/>
  <p:tag name="KSO_WM_UNIT_ADJUSTLAYOUT_ID" val="7"/>
  <p:tag name="KSO_WM_UNIT_COLOR_SCHEME_SHAPE_ID" val="7"/>
  <p:tag name="KSO_WM_UNIT_COLOR_SCHEME_PARENT_PAGE" val="0_1"/>
  <p:tag name="KSO_WM_UNIT_TEXT_PART_ID_V2" val="d-2-1"/>
</p:tagLst>
</file>

<file path=ppt/tags/tag6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5.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46.xml><?xml version="1.0" encoding="utf-8"?>
<p:tagLst xmlns:p="http://schemas.openxmlformats.org/presentationml/2006/main">
  <p:tag name="KSO_WM_UNIT_PRESET_TEXT" val="点击此处添加正文，文字是您思想的提炼，请言简意赅的阐述您的观点。&#13;根据需要您可以酌情增减文字，以便观者可以准确的理解您所传达的完整信息。&#13;您的正文已经字字珠玑，但信息却错综复杂，需要用更多的文字来表述；但请您尽可能提炼思想的精髓，否则容易造成观者的阅读压力，适得其反。&#13;您输入的文字到这里，就是最佳视觉效果，请务必注意"/>
  <p:tag name="KSO_WM_UNIT_TEXT_PART_ID" val="2-d"/>
  <p:tag name="KSO_WM_UNIT_TEXT_PART_SIZE" val="254.64*434.5"/>
  <p:tag name="KSO_WM_UNIT_VALUE" val="260"/>
  <p:tag name="KSO_WM_UNIT_HIGHLIGHT" val="0"/>
  <p:tag name="KSO_WM_UNIT_COMPATIBLE" val="0"/>
  <p:tag name="KSO_WM_UNIT_DIAGRAM_ISNUMVISUAL" val="0"/>
  <p:tag name="KSO_WM_UNIT_DIAGRAM_ISREFERUNIT" val="0"/>
  <p:tag name="KSO_WM_UNIT_TYPE" val="f"/>
  <p:tag name="KSO_WM_UNIT_INDEX" val="1"/>
  <p:tag name="KSO_WM_UNIT_ID" val="diagram20193875_1*f*1"/>
  <p:tag name="KSO_WM_TEMPLATE_CATEGORY" val="diagram"/>
  <p:tag name="KSO_WM_TEMPLATE_INDEX" val="20193875"/>
  <p:tag name="KSO_WM_UNIT_LAYERLEVEL" val="1"/>
  <p:tag name="KSO_WM_TAG_VERSION" val="1.0"/>
  <p:tag name="KSO_WM_BEAUTIFY_FLAG" val="#wm#"/>
  <p:tag name="KSO_WM_UNIT_ADJUSTLAYOUT_ID" val="7"/>
  <p:tag name="KSO_WM_UNIT_COLOR_SCHEME_SHAPE_ID" val="7"/>
  <p:tag name="KSO_WM_UNIT_COLOR_SCHEME_PARENT_PAGE" val="0_1"/>
  <p:tag name="KSO_WM_UNIT_TEXT_PART_ID_V2" val="d-2-1"/>
</p:tagLst>
</file>

<file path=ppt/tags/tag647.xml><?xml version="1.0" encoding="utf-8"?>
<p:tagLst xmlns:p="http://schemas.openxmlformats.org/presentationml/2006/main">
  <p:tag name="KSO_WM_BEAUTIFY_FLAG" val="#wm#"/>
  <p:tag name="KSO_WM_TEMPLATE_CATEGORY" val="diagram"/>
  <p:tag name="KSO_WM_TEMPLATE_INDEX" val="20193875"/>
  <p:tag name="KSO_WM_SLIDE_ID" val="diagram20193875_1"/>
  <p:tag name="KSO_WM_TEMPLATE_SUBCATEGORY" val="8"/>
  <p:tag name="KSO_WM_SLIDE_TYPE" val="text"/>
  <p:tag name="KSO_WM_SLIDE_SUBTYPE" val="picTxt"/>
  <p:tag name="KSO_WM_SLIDE_ITEM_CNT" val="0"/>
  <p:tag name="KSO_WM_SLIDE_INDEX" val="1"/>
  <p:tag name="KSO_WM_SLIDE_SIZE" val="915*414"/>
  <p:tag name="KSO_WM_SLIDE_POSITION" val="25*61"/>
  <p:tag name="KSO_WM_TAG_VERSION" val="1.0"/>
  <p:tag name="KSO_WM_SLIDE_LAYOUT" val="a_d_f"/>
  <p:tag name="KSO_WM_SLIDE_LAYOUT_CNT" val="1_1_2"/>
  <p:tag name="KSO_WM_SLIDE_CONSTRAINT" val="%7b%22slideConstraint%22%3a%7b%22seriesAreas%22%3a%5b%5d%2c%22singleAreas%22%3a%5b%7b%22shapes%22%3a%5b53%5d%2c%22serialConstraintIndex%22%3a-1%2c%22areatextmark%22%3a0%2c%22pictureprocessmark%22%3a0%7d%5d%7d%7d"/>
  <p:tag name="KSO_WM_SLIDE_MODEL_TYPE" val="cover"/>
  <p:tag name="KSO_WM_SLIDE_COLORSCHEME_VERSION" val="3.2"/>
  <p:tag name="KSO_WM_SPECIAL_SOURCE" val="bdnull"/>
</p:tagLst>
</file>

<file path=ppt/tags/tag6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8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8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8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8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8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8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8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8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9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92.xml><?xml version="1.0" encoding="utf-8"?>
<p:tagLst xmlns:p="http://schemas.openxmlformats.org/presentationml/2006/main">
  <p:tag name="REFSHAPE" val="1227589884"/>
</p:tagLst>
</file>

<file path=ppt/tags/tag693.xml><?xml version="1.0" encoding="utf-8"?>
<p:tagLst xmlns:p="http://schemas.openxmlformats.org/presentationml/2006/main">
  <p:tag name="REFSHAPE" val="1227591380"/>
</p:tagLst>
</file>

<file path=ppt/tags/tag694.xml><?xml version="1.0" encoding="utf-8"?>
<p:tagLst xmlns:p="http://schemas.openxmlformats.org/presentationml/2006/main">
  <p:tag name="REFSHAPE" val="1227590428"/>
</p:tagLst>
</file>

<file path=ppt/tags/tag69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96.xml><?xml version="1.0" encoding="utf-8"?>
<p:tagLst xmlns:p="http://schemas.openxmlformats.org/presentationml/2006/main">
  <p:tag name="KSO_WM_TAG_VERSION" val="1.0"/>
  <p:tag name="KSO_WM_TEMPLATE_CATEGORY" val="diagram"/>
  <p:tag name="KSO_WM_TEMPLATE_INDEX" val="754"/>
  <p:tag name="KSO_WM_UNIT_ID" val="diagram754_5*l_i*1_1"/>
  <p:tag name="KSO_WM_UNIT_LAYERLEVEL" val="1_1"/>
  <p:tag name="KSO_WM_BEAUTIFY_FLAG" val="#wm#"/>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LINE_FORE_SCHEMECOLOR_INDEX" val="5"/>
  <p:tag name="KSO_WM_UNIT_LINE_FILL_TYPE" val="2"/>
  <p:tag name="KSO_WM_UNIT_USESOURCEFORMAT_APPLY" val="1"/>
</p:tagLst>
</file>

<file path=ppt/tags/tag697.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698.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699.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702.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703.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704.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05.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707.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708.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709.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712.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713.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714.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15.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717.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718.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719.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722.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723.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724.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25.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727.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72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2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3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3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3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3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3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3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3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3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39.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41.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1_4"/>
  <p:tag name="KSO_WM_UNIT_ID" val="diagram20191580_3*m_h_i*1_1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742.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1_1"/>
  <p:tag name="KSO_WM_UNIT_ID" val="diagram20191580_3*m_h_i*1_1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743.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1_2"/>
  <p:tag name="KSO_WM_UNIT_ID" val="diagram20191580_3*m_h_i*1_1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744.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1_3"/>
  <p:tag name="KSO_WM_UNIT_ID" val="diagram20191580_3*m_h_i*1_1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745.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1_1_1"/>
  <p:tag name="KSO_WM_UNIT_ID" val="diagram20191580_3*m_h_h_f*1_1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46.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1_1_1"/>
  <p:tag name="KSO_WM_UNIT_ID" val="diagram20191580_3*m_h_h_a*1_1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747.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48.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749.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51.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52.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2_1_1"/>
  <p:tag name="KSO_WM_UNIT_ID" val="diagram20191580_3*m_h_h_a*1_2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753.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754.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55.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56.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57.xml><?xml version="1.0" encoding="utf-8"?>
<p:tagLst xmlns:p="http://schemas.openxmlformats.org/presentationml/2006/main">
  <p:tag name="KSO_WM_UNIT_TIMELINE_IDINGROUP" val="7"/>
  <p:tag name="KSO_WM_UNIT_TIMELINE_EMPHASIS_ID" val="7"/>
  <p:tag name="KSO_WM_UNIT_ISCONTENTSTITLE" val="0"/>
  <p:tag name="KSO_WM_UNIT_VALUE" val="7"/>
  <p:tag name="KSO_WM_UNIT_HIGHLIGHT" val="0"/>
  <p:tag name="KSO_WM_UNIT_COMPATIBLE" val="0"/>
  <p:tag name="KSO_WM_DIAGRAM_GROUP_CODE" val="m1-1"/>
  <p:tag name="KSO_WM_UNIT_TYPE" val="m_h_h_a"/>
  <p:tag name="KSO_WM_UNIT_INDEX" val="1_2_1_1"/>
  <p:tag name="KSO_WM_UNIT_ID" val="diagram20191580_3*m_h_h_a*1_2_1_1"/>
  <p:tag name="KSO_WM_TEMPLATE_CATEGORY" val="diagram"/>
  <p:tag name="KSO_WM_TEMPLATE_INDEX" val="20191580"/>
  <p:tag name="KSO_WM_UNIT_LAYERLEVEL" val="1_1_1_1"/>
  <p:tag name="KSO_WM_TAG_VERSION" val="1.0"/>
  <p:tag name="KSO_WM_BEAUTIFY_FLAG" val="#wm#"/>
  <p:tag name="KSO_WM_UNIT_PRESET_TEXT" val="事件内容标题"/>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7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5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76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76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763.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64.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6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66.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6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6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7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7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7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7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7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7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7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79.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781.xml><?xml version="1.0" encoding="utf-8"?>
<p:tagLst xmlns:p="http://schemas.openxmlformats.org/presentationml/2006/main">
  <p:tag name="KSO_DOCER_TEMPLATE_OPEN_ONCE_MARK"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5233</Words>
  <Application>WPS 演示</Application>
  <PresentationFormat>在屏幕上显示</PresentationFormat>
  <Paragraphs>345</Paragraphs>
  <Slides>35</Slides>
  <Notes>0</Notes>
  <HiddenSlides>0</HiddenSlides>
  <MMClips>0</MMClips>
  <ScaleCrop>false</ScaleCrop>
  <HeadingPairs>
    <vt:vector size="6" baseType="variant">
      <vt:variant>
        <vt:lpstr>已用的字体</vt:lpstr>
      </vt:variant>
      <vt:variant>
        <vt:i4>16</vt:i4>
      </vt:variant>
      <vt:variant>
        <vt:lpstr>主题</vt:lpstr>
      </vt:variant>
      <vt:variant>
        <vt:i4>5</vt:i4>
      </vt:variant>
      <vt:variant>
        <vt:lpstr>幻灯片标题</vt:lpstr>
      </vt:variant>
      <vt:variant>
        <vt:i4>35</vt:i4>
      </vt:variant>
    </vt:vector>
  </HeadingPairs>
  <TitlesOfParts>
    <vt:vector size="56"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迷你简启体</vt:lpstr>
      <vt:lpstr>迷你简菱心</vt:lpstr>
      <vt:lpstr>迷你简剪纸</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任务一  货币供给</vt:lpstr>
      <vt:lpstr>PowerPoint 演示文稿</vt:lpstr>
      <vt:lpstr>PowerPoint 演示文稿</vt:lpstr>
      <vt:lpstr>PowerPoint 演示文稿</vt:lpstr>
      <vt:lpstr>PowerPoint 演示文稿</vt:lpstr>
      <vt:lpstr>任务一  货币需求</vt:lpstr>
      <vt:lpstr>PowerPoint 演示文稿</vt:lpstr>
      <vt:lpstr>PowerPoint 演示文稿</vt:lpstr>
      <vt:lpstr>PowerPoint 演示文稿</vt:lpstr>
      <vt:lpstr>PowerPoint 演示文稿</vt:lpstr>
      <vt:lpstr>任务三  货币均衡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181</cp:revision>
  <dcterms:created xsi:type="dcterms:W3CDTF">2009-11-12T00:16:00Z</dcterms:created>
  <dcterms:modified xsi:type="dcterms:W3CDTF">2022-02-26T05:34:18Z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